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12" showSpecialPlsOnTitleSld="0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256" r:id="rId3"/>
    <p:sldId id="257" r:id="rId5"/>
    <p:sldId id="258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69" r:id="rId15"/>
    <p:sldId id="270" r:id="rId16"/>
    <p:sldId id="271" r:id="rId17"/>
    <p:sldId id="281" r:id="rId18"/>
    <p:sldId id="282" r:id="rId19"/>
    <p:sldId id="283" r:id="rId20"/>
    <p:sldId id="285" r:id="rId21"/>
    <p:sldId id="284" r:id="rId22"/>
    <p:sldId id="286" r:id="rId23"/>
    <p:sldId id="287" r:id="rId24"/>
    <p:sldId id="272" r:id="rId25"/>
    <p:sldId id="268" r:id="rId26"/>
  </p:sldIdLst>
  <p:sldSz cx="9144000" cy="5143500" type="screen16x9"/>
  <p:notesSz cx="9144000" cy="6858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6" userDrawn="1">
          <p15:clr>
            <a:srgbClr val="A4A3A4"/>
          </p15:clr>
        </p15:guide>
        <p15:guide id="2" pos="296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  <p:cmAuthor id="2" name="admin" initials="a" lastIdx="1" clrIdx="1"/>
  <p:cmAuthor id="3" name="JonMMx 2000" initials="MeMeX" lastIdx="1" clrIdx="2"/>
  <p:cmAuthor id="5" name="86177" initials="8" lastIdx="1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24" autoAdjust="0"/>
  </p:normalViewPr>
  <p:slideViewPr>
    <p:cSldViewPr showGuides="1">
      <p:cViewPr varScale="1">
        <p:scale>
          <a:sx n="76" d="100"/>
          <a:sy n="76" d="100"/>
        </p:scale>
        <p:origin x="58" y="326"/>
      </p:cViewPr>
      <p:guideLst>
        <p:guide orient="horz" pos="1526"/>
        <p:guide pos="29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2064" y="-62"/>
      </p:cViewPr>
      <p:guideLst>
        <p:guide orient="horz" pos="2035"/>
        <p:guide pos="296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29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67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FA73A-6332-4045-94F2-60ADD12864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54159-9BAE-4123-986F-F8F199458B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54159-9BAE-4123-986F-F8F199458B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tags" Target="../tags/tag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AF39B-7403-4D7D-8A91-4F369838A7A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AFEC8F90-55F5-4A2D-863C-0F6918D0502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AA50-3BAB-4414-A9E4-63CCB28AE99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AFEC8F90-55F5-4A2D-863C-0F6918D0502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12082-3D95-4904-926E-ED05C6B968B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AFEC8F90-55F5-4A2D-863C-0F6918D05025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5b0abc3ac438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0"/>
          <a:stretch>
            <a:fillRect/>
          </a:stretch>
        </p:blipFill>
        <p:spPr>
          <a:xfrm>
            <a:off x="0" y="-2898"/>
            <a:ext cx="9172800" cy="459118"/>
          </a:xfrm>
          <a:prstGeom prst="rect">
            <a:avLst/>
          </a:prstGeom>
        </p:spPr>
      </p:pic>
      <p:pic>
        <p:nvPicPr>
          <p:cNvPr id="8" name="图片 7" descr="5b0abc3ac438e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1"/>
          <a:stretch>
            <a:fillRect/>
          </a:stretch>
        </p:blipFill>
        <p:spPr>
          <a:xfrm rot="10800000">
            <a:off x="-28800" y="5060700"/>
            <a:ext cx="9180000" cy="82800"/>
          </a:xfrm>
          <a:prstGeom prst="rect">
            <a:avLst/>
          </a:prstGeom>
        </p:spPr>
      </p:pic>
      <p:pic>
        <p:nvPicPr>
          <p:cNvPr id="9" name="图片 8" descr="logo 白色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7" y="83571"/>
            <a:ext cx="893093" cy="314369"/>
          </a:xfrm>
          <a:prstGeom prst="rect">
            <a:avLst/>
          </a:prstGeom>
        </p:spPr>
      </p:pic>
      <p:sp>
        <p:nvSpPr>
          <p:cNvPr id="10" name="文本框 23"/>
          <p:cNvSpPr txBox="1"/>
          <p:nvPr userDrawn="1">
            <p:custDataLst>
              <p:tags r:id="rId6"/>
            </p:custDataLst>
          </p:nvPr>
        </p:nvSpPr>
        <p:spPr>
          <a:xfrm>
            <a:off x="6444208" y="67630"/>
            <a:ext cx="255280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buClrTx/>
              <a:buSzTx/>
              <a:buNone/>
            </a:pPr>
            <a:r>
              <a:rPr lang="zh-CN" altLang="en-US" sz="900" kern="0" dirty="0">
                <a:solidFill>
                  <a:schemeClr val="bg1"/>
                </a:solidFill>
                <a:effectLst/>
                <a:uFillTx/>
                <a:cs typeface="+mn-ea"/>
                <a:sym typeface="+mn-ea"/>
              </a:rPr>
              <a:t>行健机器人，助力中国重工智造走在世界前列！</a:t>
            </a:r>
            <a:r>
              <a:rPr lang="en-US" altLang="zh-CN" sz="750" kern="0" dirty="0">
                <a:solidFill>
                  <a:schemeClr val="bg1"/>
                </a:solidFill>
                <a:effectLst/>
                <a:uFillTx/>
                <a:cs typeface="+mn-ea"/>
                <a:sym typeface="+mn-ea"/>
              </a:rPr>
              <a:t>XiRobot</a:t>
            </a:r>
            <a:r>
              <a:rPr lang="zh-CN" altLang="en-US" sz="750" kern="0" dirty="0">
                <a:solidFill>
                  <a:schemeClr val="bg1"/>
                </a:solidFill>
                <a:effectLst/>
                <a:uFillTx/>
                <a:cs typeface="+mn-ea"/>
                <a:sym typeface="+mn-ea"/>
              </a:rPr>
              <a:t>，</a:t>
            </a:r>
            <a:r>
              <a:rPr lang="en-US" altLang="zh-CN" sz="750" kern="0" dirty="0">
                <a:solidFill>
                  <a:schemeClr val="bg1"/>
                </a:solidFill>
                <a:effectLst/>
                <a:uFillTx/>
                <a:cs typeface="+mn-ea"/>
                <a:sym typeface="+mn-ea"/>
              </a:rPr>
              <a:t>A Top AI-Powered Company for Heavy Industry. </a:t>
            </a:r>
            <a:endParaRPr lang="zh-CN" altLang="en-US" sz="750" kern="0" dirty="0">
              <a:solidFill>
                <a:schemeClr val="bg1"/>
              </a:solidFill>
              <a:effectLst/>
              <a:uFillTx/>
              <a:cs typeface="+mn-ea"/>
              <a:sym typeface="+mn-ea"/>
            </a:endParaRPr>
          </a:p>
        </p:txBody>
      </p:sp>
      <p:cxnSp>
        <p:nvCxnSpPr>
          <p:cNvPr id="11" name="直接连接符 10"/>
          <p:cNvCxnSpPr/>
          <p:nvPr userDrawn="1">
            <p:custDataLst>
              <p:tags r:id="rId7"/>
            </p:custDataLst>
          </p:nvPr>
        </p:nvCxnSpPr>
        <p:spPr>
          <a:xfrm>
            <a:off x="8989137" y="62385"/>
            <a:ext cx="0" cy="33555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2EDA-5AC1-4638-86A2-06C417A5D32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4858941"/>
            <a:ext cx="9144000" cy="28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6" name="组合 7"/>
          <p:cNvGrpSpPr/>
          <p:nvPr userDrawn="1"/>
        </p:nvGrpSpPr>
        <p:grpSpPr bwMode="auto">
          <a:xfrm>
            <a:off x="0" y="4858941"/>
            <a:ext cx="934641" cy="284559"/>
            <a:chOff x="1298575" y="6478606"/>
            <a:chExt cx="1246188" cy="379413"/>
          </a:xfrm>
        </p:grpSpPr>
        <p:sp>
          <p:nvSpPr>
            <p:cNvPr id="7" name="Freeform 5"/>
            <p:cNvSpPr/>
            <p:nvPr userDrawn="1"/>
          </p:nvSpPr>
          <p:spPr bwMode="auto">
            <a:xfrm>
              <a:off x="1298575" y="6478606"/>
              <a:ext cx="1246188" cy="379413"/>
            </a:xfrm>
            <a:custGeom>
              <a:avLst/>
              <a:gdLst>
                <a:gd name="T0" fmla="*/ 1246188 w 16485"/>
                <a:gd name="T1" fmla="*/ 379413 h 5019"/>
                <a:gd name="T2" fmla="*/ 0 w 16485"/>
                <a:gd name="T3" fmla="*/ 379413 h 5019"/>
                <a:gd name="T4" fmla="*/ 0 w 16485"/>
                <a:gd name="T5" fmla="*/ 0 h 5019"/>
                <a:gd name="T6" fmla="*/ 1081919 w 16485"/>
                <a:gd name="T7" fmla="*/ 0 h 5019"/>
                <a:gd name="T8" fmla="*/ 1246188 w 16485"/>
                <a:gd name="T9" fmla="*/ 379413 h 50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485" h="5019">
                  <a:moveTo>
                    <a:pt x="16485" y="5019"/>
                  </a:moveTo>
                  <a:lnTo>
                    <a:pt x="0" y="5019"/>
                  </a:lnTo>
                  <a:lnTo>
                    <a:pt x="0" y="0"/>
                  </a:lnTo>
                  <a:lnTo>
                    <a:pt x="14312" y="0"/>
                  </a:lnTo>
                  <a:lnTo>
                    <a:pt x="16485" y="501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350"/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2076450" y="6613543"/>
              <a:ext cx="106363" cy="107950"/>
            </a:xfrm>
            <a:custGeom>
              <a:avLst/>
              <a:gdLst>
                <a:gd name="T0" fmla="*/ 74915 w 1407"/>
                <a:gd name="T1" fmla="*/ 65794 h 1434"/>
                <a:gd name="T2" fmla="*/ 74386 w 1407"/>
                <a:gd name="T3" fmla="*/ 71364 h 1434"/>
                <a:gd name="T4" fmla="*/ 72572 w 1407"/>
                <a:gd name="T5" fmla="*/ 75279 h 1434"/>
                <a:gd name="T6" fmla="*/ 69094 w 1407"/>
                <a:gd name="T7" fmla="*/ 78817 h 1434"/>
                <a:gd name="T8" fmla="*/ 64105 w 1407"/>
                <a:gd name="T9" fmla="*/ 81226 h 1434"/>
                <a:gd name="T10" fmla="*/ 57755 w 1407"/>
                <a:gd name="T11" fmla="*/ 82506 h 1434"/>
                <a:gd name="T12" fmla="*/ 50649 w 1407"/>
                <a:gd name="T13" fmla="*/ 82656 h 1434"/>
                <a:gd name="T14" fmla="*/ 44223 w 1407"/>
                <a:gd name="T15" fmla="*/ 81678 h 1434"/>
                <a:gd name="T16" fmla="*/ 38856 w 1407"/>
                <a:gd name="T17" fmla="*/ 79495 h 1434"/>
                <a:gd name="T18" fmla="*/ 34925 w 1407"/>
                <a:gd name="T19" fmla="*/ 76258 h 1434"/>
                <a:gd name="T20" fmla="*/ 32733 w 1407"/>
                <a:gd name="T21" fmla="*/ 72343 h 1434"/>
                <a:gd name="T22" fmla="*/ 31977 w 1407"/>
                <a:gd name="T23" fmla="*/ 67375 h 1434"/>
                <a:gd name="T24" fmla="*/ 31750 w 1407"/>
                <a:gd name="T25" fmla="*/ 58642 h 1434"/>
                <a:gd name="T26" fmla="*/ 31901 w 1407"/>
                <a:gd name="T27" fmla="*/ 42081 h 1434"/>
                <a:gd name="T28" fmla="*/ 32506 w 1407"/>
                <a:gd name="T29" fmla="*/ 36586 h 1434"/>
                <a:gd name="T30" fmla="*/ 34245 w 1407"/>
                <a:gd name="T31" fmla="*/ 32521 h 1434"/>
                <a:gd name="T32" fmla="*/ 37798 w 1407"/>
                <a:gd name="T33" fmla="*/ 29133 h 1434"/>
                <a:gd name="T34" fmla="*/ 42787 w 1407"/>
                <a:gd name="T35" fmla="*/ 26724 h 1434"/>
                <a:gd name="T36" fmla="*/ 49062 w 1407"/>
                <a:gd name="T37" fmla="*/ 25369 h 1434"/>
                <a:gd name="T38" fmla="*/ 56243 w 1407"/>
                <a:gd name="T39" fmla="*/ 25218 h 1434"/>
                <a:gd name="T40" fmla="*/ 62593 w 1407"/>
                <a:gd name="T41" fmla="*/ 26272 h 1434"/>
                <a:gd name="T42" fmla="*/ 67885 w 1407"/>
                <a:gd name="T43" fmla="*/ 28455 h 1434"/>
                <a:gd name="T44" fmla="*/ 71891 w 1407"/>
                <a:gd name="T45" fmla="*/ 31692 h 1434"/>
                <a:gd name="T46" fmla="*/ 74159 w 1407"/>
                <a:gd name="T47" fmla="*/ 35607 h 1434"/>
                <a:gd name="T48" fmla="*/ 74840 w 1407"/>
                <a:gd name="T49" fmla="*/ 40575 h 1434"/>
                <a:gd name="T50" fmla="*/ 75066 w 1407"/>
                <a:gd name="T51" fmla="*/ 49232 h 1434"/>
                <a:gd name="T52" fmla="*/ 104473 w 1407"/>
                <a:gd name="T53" fmla="*/ 20325 h 1434"/>
                <a:gd name="T54" fmla="*/ 102432 w 1407"/>
                <a:gd name="T55" fmla="*/ 16561 h 1434"/>
                <a:gd name="T56" fmla="*/ 95099 w 1407"/>
                <a:gd name="T57" fmla="*/ 9560 h 1434"/>
                <a:gd name="T58" fmla="*/ 84138 w 1407"/>
                <a:gd name="T59" fmla="*/ 4216 h 1434"/>
                <a:gd name="T60" fmla="*/ 69775 w 1407"/>
                <a:gd name="T61" fmla="*/ 1054 h 1434"/>
                <a:gd name="T62" fmla="*/ 53219 w 1407"/>
                <a:gd name="T63" fmla="*/ 0 h 1434"/>
                <a:gd name="T64" fmla="*/ 35984 w 1407"/>
                <a:gd name="T65" fmla="*/ 1054 h 1434"/>
                <a:gd name="T66" fmla="*/ 21620 w 1407"/>
                <a:gd name="T67" fmla="*/ 4441 h 1434"/>
                <a:gd name="T68" fmla="*/ 10886 w 1407"/>
                <a:gd name="T69" fmla="*/ 9862 h 1434"/>
                <a:gd name="T70" fmla="*/ 3855 w 1407"/>
                <a:gd name="T71" fmla="*/ 16787 h 1434"/>
                <a:gd name="T72" fmla="*/ 1965 w 1407"/>
                <a:gd name="T73" fmla="*/ 20551 h 1434"/>
                <a:gd name="T74" fmla="*/ 756 w 1407"/>
                <a:gd name="T75" fmla="*/ 26799 h 1434"/>
                <a:gd name="T76" fmla="*/ 76 w 1407"/>
                <a:gd name="T77" fmla="*/ 41328 h 1434"/>
                <a:gd name="T78" fmla="*/ 227 w 1407"/>
                <a:gd name="T79" fmla="*/ 73397 h 1434"/>
                <a:gd name="T80" fmla="*/ 1285 w 1407"/>
                <a:gd name="T81" fmla="*/ 85140 h 1434"/>
                <a:gd name="T82" fmla="*/ 2721 w 1407"/>
                <a:gd name="T83" fmla="*/ 89130 h 1434"/>
                <a:gd name="T84" fmla="*/ 6426 w 1407"/>
                <a:gd name="T85" fmla="*/ 94249 h 1434"/>
                <a:gd name="T86" fmla="*/ 15346 w 1407"/>
                <a:gd name="T87" fmla="*/ 100723 h 1434"/>
                <a:gd name="T88" fmla="*/ 27744 w 1407"/>
                <a:gd name="T89" fmla="*/ 105240 h 1434"/>
                <a:gd name="T90" fmla="*/ 43014 w 1407"/>
                <a:gd name="T91" fmla="*/ 107574 h 1434"/>
                <a:gd name="T92" fmla="*/ 60401 w 1407"/>
                <a:gd name="T93" fmla="*/ 107724 h 1434"/>
                <a:gd name="T94" fmla="*/ 76578 w 1407"/>
                <a:gd name="T95" fmla="*/ 105692 h 1434"/>
                <a:gd name="T96" fmla="*/ 89505 w 1407"/>
                <a:gd name="T97" fmla="*/ 101551 h 1434"/>
                <a:gd name="T98" fmla="*/ 98803 w 1407"/>
                <a:gd name="T99" fmla="*/ 95454 h 1434"/>
                <a:gd name="T100" fmla="*/ 103415 w 1407"/>
                <a:gd name="T101" fmla="*/ 89657 h 1434"/>
                <a:gd name="T102" fmla="*/ 105002 w 1407"/>
                <a:gd name="T103" fmla="*/ 85743 h 1434"/>
                <a:gd name="T104" fmla="*/ 106061 w 1407"/>
                <a:gd name="T105" fmla="*/ 76182 h 1434"/>
                <a:gd name="T106" fmla="*/ 106363 w 1407"/>
                <a:gd name="T107" fmla="*/ 45092 h 1434"/>
                <a:gd name="T108" fmla="*/ 105834 w 1407"/>
                <a:gd name="T109" fmla="*/ 28832 h 1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07" h="1434">
                  <a:moveTo>
                    <a:pt x="993" y="779"/>
                  </a:moveTo>
                  <a:lnTo>
                    <a:pt x="993" y="806"/>
                  </a:lnTo>
                  <a:lnTo>
                    <a:pt x="992" y="831"/>
                  </a:lnTo>
                  <a:lnTo>
                    <a:pt x="992" y="854"/>
                  </a:lnTo>
                  <a:lnTo>
                    <a:pt x="991" y="874"/>
                  </a:lnTo>
                  <a:lnTo>
                    <a:pt x="990" y="893"/>
                  </a:lnTo>
                  <a:lnTo>
                    <a:pt x="989" y="909"/>
                  </a:lnTo>
                  <a:lnTo>
                    <a:pt x="988" y="924"/>
                  </a:lnTo>
                  <a:lnTo>
                    <a:pt x="986" y="936"/>
                  </a:lnTo>
                  <a:lnTo>
                    <a:pt x="984" y="948"/>
                  </a:lnTo>
                  <a:lnTo>
                    <a:pt x="981" y="959"/>
                  </a:lnTo>
                  <a:lnTo>
                    <a:pt x="977" y="969"/>
                  </a:lnTo>
                  <a:lnTo>
                    <a:pt x="972" y="981"/>
                  </a:lnTo>
                  <a:lnTo>
                    <a:pt x="966" y="991"/>
                  </a:lnTo>
                  <a:lnTo>
                    <a:pt x="960" y="1000"/>
                  </a:lnTo>
                  <a:lnTo>
                    <a:pt x="952" y="1011"/>
                  </a:lnTo>
                  <a:lnTo>
                    <a:pt x="944" y="1020"/>
                  </a:lnTo>
                  <a:lnTo>
                    <a:pt x="934" y="1029"/>
                  </a:lnTo>
                  <a:lnTo>
                    <a:pt x="924" y="1038"/>
                  </a:lnTo>
                  <a:lnTo>
                    <a:pt x="914" y="1047"/>
                  </a:lnTo>
                  <a:lnTo>
                    <a:pt x="902" y="1054"/>
                  </a:lnTo>
                  <a:lnTo>
                    <a:pt x="889" y="1061"/>
                  </a:lnTo>
                  <a:lnTo>
                    <a:pt x="877" y="1067"/>
                  </a:lnTo>
                  <a:lnTo>
                    <a:pt x="862" y="1074"/>
                  </a:lnTo>
                  <a:lnTo>
                    <a:pt x="848" y="1079"/>
                  </a:lnTo>
                  <a:lnTo>
                    <a:pt x="832" y="1084"/>
                  </a:lnTo>
                  <a:lnTo>
                    <a:pt x="816" y="1088"/>
                  </a:lnTo>
                  <a:lnTo>
                    <a:pt x="799" y="1091"/>
                  </a:lnTo>
                  <a:lnTo>
                    <a:pt x="782" y="1094"/>
                  </a:lnTo>
                  <a:lnTo>
                    <a:pt x="764" y="1096"/>
                  </a:lnTo>
                  <a:lnTo>
                    <a:pt x="746" y="1098"/>
                  </a:lnTo>
                  <a:lnTo>
                    <a:pt x="726" y="1099"/>
                  </a:lnTo>
                  <a:lnTo>
                    <a:pt x="707" y="1099"/>
                  </a:lnTo>
                  <a:lnTo>
                    <a:pt x="688" y="1099"/>
                  </a:lnTo>
                  <a:lnTo>
                    <a:pt x="670" y="1098"/>
                  </a:lnTo>
                  <a:lnTo>
                    <a:pt x="652" y="1096"/>
                  </a:lnTo>
                  <a:lnTo>
                    <a:pt x="635" y="1094"/>
                  </a:lnTo>
                  <a:lnTo>
                    <a:pt x="617" y="1092"/>
                  </a:lnTo>
                  <a:lnTo>
                    <a:pt x="601" y="1089"/>
                  </a:lnTo>
                  <a:lnTo>
                    <a:pt x="585" y="1085"/>
                  </a:lnTo>
                  <a:lnTo>
                    <a:pt x="570" y="1080"/>
                  </a:lnTo>
                  <a:lnTo>
                    <a:pt x="554" y="1075"/>
                  </a:lnTo>
                  <a:lnTo>
                    <a:pt x="541" y="1069"/>
                  </a:lnTo>
                  <a:lnTo>
                    <a:pt x="527" y="1063"/>
                  </a:lnTo>
                  <a:lnTo>
                    <a:pt x="514" y="1056"/>
                  </a:lnTo>
                  <a:lnTo>
                    <a:pt x="503" y="1049"/>
                  </a:lnTo>
                  <a:lnTo>
                    <a:pt x="491" y="1041"/>
                  </a:lnTo>
                  <a:lnTo>
                    <a:pt x="481" y="1031"/>
                  </a:lnTo>
                  <a:lnTo>
                    <a:pt x="472" y="1022"/>
                  </a:lnTo>
                  <a:lnTo>
                    <a:pt x="462" y="1013"/>
                  </a:lnTo>
                  <a:lnTo>
                    <a:pt x="455" y="1002"/>
                  </a:lnTo>
                  <a:lnTo>
                    <a:pt x="448" y="992"/>
                  </a:lnTo>
                  <a:lnTo>
                    <a:pt x="442" y="982"/>
                  </a:lnTo>
                  <a:lnTo>
                    <a:pt x="437" y="971"/>
                  </a:lnTo>
                  <a:lnTo>
                    <a:pt x="433" y="961"/>
                  </a:lnTo>
                  <a:lnTo>
                    <a:pt x="430" y="950"/>
                  </a:lnTo>
                  <a:lnTo>
                    <a:pt x="427" y="938"/>
                  </a:lnTo>
                  <a:lnTo>
                    <a:pt x="426" y="926"/>
                  </a:lnTo>
                  <a:lnTo>
                    <a:pt x="424" y="911"/>
                  </a:lnTo>
                  <a:lnTo>
                    <a:pt x="423" y="895"/>
                  </a:lnTo>
                  <a:lnTo>
                    <a:pt x="422" y="876"/>
                  </a:lnTo>
                  <a:lnTo>
                    <a:pt x="421" y="855"/>
                  </a:lnTo>
                  <a:lnTo>
                    <a:pt x="421" y="832"/>
                  </a:lnTo>
                  <a:lnTo>
                    <a:pt x="421" y="807"/>
                  </a:lnTo>
                  <a:lnTo>
                    <a:pt x="420" y="779"/>
                  </a:lnTo>
                  <a:lnTo>
                    <a:pt x="420" y="654"/>
                  </a:lnTo>
                  <a:lnTo>
                    <a:pt x="421" y="627"/>
                  </a:lnTo>
                  <a:lnTo>
                    <a:pt x="421" y="603"/>
                  </a:lnTo>
                  <a:lnTo>
                    <a:pt x="421" y="580"/>
                  </a:lnTo>
                  <a:lnTo>
                    <a:pt x="422" y="559"/>
                  </a:lnTo>
                  <a:lnTo>
                    <a:pt x="423" y="541"/>
                  </a:lnTo>
                  <a:lnTo>
                    <a:pt x="424" y="524"/>
                  </a:lnTo>
                  <a:lnTo>
                    <a:pt x="425" y="510"/>
                  </a:lnTo>
                  <a:lnTo>
                    <a:pt x="427" y="497"/>
                  </a:lnTo>
                  <a:lnTo>
                    <a:pt x="430" y="486"/>
                  </a:lnTo>
                  <a:lnTo>
                    <a:pt x="433" y="475"/>
                  </a:lnTo>
                  <a:lnTo>
                    <a:pt x="437" y="464"/>
                  </a:lnTo>
                  <a:lnTo>
                    <a:pt x="441" y="453"/>
                  </a:lnTo>
                  <a:lnTo>
                    <a:pt x="447" y="443"/>
                  </a:lnTo>
                  <a:lnTo>
                    <a:pt x="453" y="432"/>
                  </a:lnTo>
                  <a:lnTo>
                    <a:pt x="461" y="423"/>
                  </a:lnTo>
                  <a:lnTo>
                    <a:pt x="470" y="414"/>
                  </a:lnTo>
                  <a:lnTo>
                    <a:pt x="479" y="403"/>
                  </a:lnTo>
                  <a:lnTo>
                    <a:pt x="489" y="395"/>
                  </a:lnTo>
                  <a:lnTo>
                    <a:pt x="500" y="387"/>
                  </a:lnTo>
                  <a:lnTo>
                    <a:pt x="511" y="380"/>
                  </a:lnTo>
                  <a:lnTo>
                    <a:pt x="523" y="372"/>
                  </a:lnTo>
                  <a:lnTo>
                    <a:pt x="537" y="366"/>
                  </a:lnTo>
                  <a:lnTo>
                    <a:pt x="551" y="360"/>
                  </a:lnTo>
                  <a:lnTo>
                    <a:pt x="566" y="355"/>
                  </a:lnTo>
                  <a:lnTo>
                    <a:pt x="581" y="350"/>
                  </a:lnTo>
                  <a:lnTo>
                    <a:pt x="597" y="346"/>
                  </a:lnTo>
                  <a:lnTo>
                    <a:pt x="614" y="342"/>
                  </a:lnTo>
                  <a:lnTo>
                    <a:pt x="631" y="339"/>
                  </a:lnTo>
                  <a:lnTo>
                    <a:pt x="649" y="337"/>
                  </a:lnTo>
                  <a:lnTo>
                    <a:pt x="668" y="335"/>
                  </a:lnTo>
                  <a:lnTo>
                    <a:pt x="687" y="334"/>
                  </a:lnTo>
                  <a:lnTo>
                    <a:pt x="707" y="334"/>
                  </a:lnTo>
                  <a:lnTo>
                    <a:pt x="725" y="334"/>
                  </a:lnTo>
                  <a:lnTo>
                    <a:pt x="744" y="335"/>
                  </a:lnTo>
                  <a:lnTo>
                    <a:pt x="761" y="337"/>
                  </a:lnTo>
                  <a:lnTo>
                    <a:pt x="779" y="339"/>
                  </a:lnTo>
                  <a:lnTo>
                    <a:pt x="796" y="341"/>
                  </a:lnTo>
                  <a:lnTo>
                    <a:pt x="813" y="346"/>
                  </a:lnTo>
                  <a:lnTo>
                    <a:pt x="828" y="349"/>
                  </a:lnTo>
                  <a:lnTo>
                    <a:pt x="844" y="354"/>
                  </a:lnTo>
                  <a:lnTo>
                    <a:pt x="859" y="359"/>
                  </a:lnTo>
                  <a:lnTo>
                    <a:pt x="873" y="364"/>
                  </a:lnTo>
                  <a:lnTo>
                    <a:pt x="886" y="370"/>
                  </a:lnTo>
                  <a:lnTo>
                    <a:pt x="898" y="378"/>
                  </a:lnTo>
                  <a:lnTo>
                    <a:pt x="911" y="385"/>
                  </a:lnTo>
                  <a:lnTo>
                    <a:pt x="922" y="393"/>
                  </a:lnTo>
                  <a:lnTo>
                    <a:pt x="932" y="402"/>
                  </a:lnTo>
                  <a:lnTo>
                    <a:pt x="942" y="412"/>
                  </a:lnTo>
                  <a:lnTo>
                    <a:pt x="951" y="421"/>
                  </a:lnTo>
                  <a:lnTo>
                    <a:pt x="958" y="431"/>
                  </a:lnTo>
                  <a:lnTo>
                    <a:pt x="965" y="442"/>
                  </a:lnTo>
                  <a:lnTo>
                    <a:pt x="971" y="452"/>
                  </a:lnTo>
                  <a:lnTo>
                    <a:pt x="977" y="462"/>
                  </a:lnTo>
                  <a:lnTo>
                    <a:pt x="981" y="473"/>
                  </a:lnTo>
                  <a:lnTo>
                    <a:pt x="984" y="484"/>
                  </a:lnTo>
                  <a:lnTo>
                    <a:pt x="986" y="495"/>
                  </a:lnTo>
                  <a:lnTo>
                    <a:pt x="987" y="508"/>
                  </a:lnTo>
                  <a:lnTo>
                    <a:pt x="989" y="522"/>
                  </a:lnTo>
                  <a:lnTo>
                    <a:pt x="990" y="539"/>
                  </a:lnTo>
                  <a:lnTo>
                    <a:pt x="991" y="557"/>
                  </a:lnTo>
                  <a:lnTo>
                    <a:pt x="992" y="578"/>
                  </a:lnTo>
                  <a:lnTo>
                    <a:pt x="992" y="602"/>
                  </a:lnTo>
                  <a:lnTo>
                    <a:pt x="993" y="626"/>
                  </a:lnTo>
                  <a:lnTo>
                    <a:pt x="993" y="654"/>
                  </a:lnTo>
                  <a:lnTo>
                    <a:pt x="993" y="779"/>
                  </a:lnTo>
                  <a:close/>
                  <a:moveTo>
                    <a:pt x="1390" y="301"/>
                  </a:moveTo>
                  <a:lnTo>
                    <a:pt x="1388" y="291"/>
                  </a:lnTo>
                  <a:lnTo>
                    <a:pt x="1385" y="280"/>
                  </a:lnTo>
                  <a:lnTo>
                    <a:pt x="1382" y="270"/>
                  </a:lnTo>
                  <a:lnTo>
                    <a:pt x="1376" y="260"/>
                  </a:lnTo>
                  <a:lnTo>
                    <a:pt x="1372" y="249"/>
                  </a:lnTo>
                  <a:lnTo>
                    <a:pt x="1367" y="239"/>
                  </a:lnTo>
                  <a:lnTo>
                    <a:pt x="1361" y="230"/>
                  </a:lnTo>
                  <a:lnTo>
                    <a:pt x="1355" y="220"/>
                  </a:lnTo>
                  <a:lnTo>
                    <a:pt x="1339" y="200"/>
                  </a:lnTo>
                  <a:lnTo>
                    <a:pt x="1323" y="181"/>
                  </a:lnTo>
                  <a:lnTo>
                    <a:pt x="1303" y="163"/>
                  </a:lnTo>
                  <a:lnTo>
                    <a:pt x="1282" y="144"/>
                  </a:lnTo>
                  <a:lnTo>
                    <a:pt x="1258" y="127"/>
                  </a:lnTo>
                  <a:lnTo>
                    <a:pt x="1232" y="110"/>
                  </a:lnTo>
                  <a:lnTo>
                    <a:pt x="1205" y="95"/>
                  </a:lnTo>
                  <a:lnTo>
                    <a:pt x="1176" y="81"/>
                  </a:lnTo>
                  <a:lnTo>
                    <a:pt x="1146" y="68"/>
                  </a:lnTo>
                  <a:lnTo>
                    <a:pt x="1113" y="56"/>
                  </a:lnTo>
                  <a:lnTo>
                    <a:pt x="1078" y="45"/>
                  </a:lnTo>
                  <a:lnTo>
                    <a:pt x="1042" y="36"/>
                  </a:lnTo>
                  <a:lnTo>
                    <a:pt x="1003" y="27"/>
                  </a:lnTo>
                  <a:lnTo>
                    <a:pt x="964" y="20"/>
                  </a:lnTo>
                  <a:lnTo>
                    <a:pt x="923" y="14"/>
                  </a:lnTo>
                  <a:lnTo>
                    <a:pt x="882" y="9"/>
                  </a:lnTo>
                  <a:lnTo>
                    <a:pt x="840" y="5"/>
                  </a:lnTo>
                  <a:lnTo>
                    <a:pt x="795" y="2"/>
                  </a:lnTo>
                  <a:lnTo>
                    <a:pt x="750" y="1"/>
                  </a:lnTo>
                  <a:lnTo>
                    <a:pt x="704" y="0"/>
                  </a:lnTo>
                  <a:lnTo>
                    <a:pt x="655" y="1"/>
                  </a:lnTo>
                  <a:lnTo>
                    <a:pt x="608" y="2"/>
                  </a:lnTo>
                  <a:lnTo>
                    <a:pt x="562" y="5"/>
                  </a:lnTo>
                  <a:lnTo>
                    <a:pt x="518" y="9"/>
                  </a:lnTo>
                  <a:lnTo>
                    <a:pt x="476" y="14"/>
                  </a:lnTo>
                  <a:lnTo>
                    <a:pt x="435" y="21"/>
                  </a:lnTo>
                  <a:lnTo>
                    <a:pt x="396" y="28"/>
                  </a:lnTo>
                  <a:lnTo>
                    <a:pt x="357" y="38"/>
                  </a:lnTo>
                  <a:lnTo>
                    <a:pt x="321" y="48"/>
                  </a:lnTo>
                  <a:lnTo>
                    <a:pt x="286" y="59"/>
                  </a:lnTo>
                  <a:lnTo>
                    <a:pt x="254" y="71"/>
                  </a:lnTo>
                  <a:lnTo>
                    <a:pt x="223" y="84"/>
                  </a:lnTo>
                  <a:lnTo>
                    <a:pt x="196" y="99"/>
                  </a:lnTo>
                  <a:lnTo>
                    <a:pt x="169" y="114"/>
                  </a:lnTo>
                  <a:lnTo>
                    <a:pt x="144" y="131"/>
                  </a:lnTo>
                  <a:lnTo>
                    <a:pt x="121" y="147"/>
                  </a:lnTo>
                  <a:lnTo>
                    <a:pt x="100" y="166"/>
                  </a:lnTo>
                  <a:lnTo>
                    <a:pt x="81" y="184"/>
                  </a:lnTo>
                  <a:lnTo>
                    <a:pt x="66" y="203"/>
                  </a:lnTo>
                  <a:lnTo>
                    <a:pt x="51" y="223"/>
                  </a:lnTo>
                  <a:lnTo>
                    <a:pt x="45" y="233"/>
                  </a:lnTo>
                  <a:lnTo>
                    <a:pt x="39" y="242"/>
                  </a:lnTo>
                  <a:lnTo>
                    <a:pt x="34" y="253"/>
                  </a:lnTo>
                  <a:lnTo>
                    <a:pt x="30" y="263"/>
                  </a:lnTo>
                  <a:lnTo>
                    <a:pt x="26" y="273"/>
                  </a:lnTo>
                  <a:lnTo>
                    <a:pt x="23" y="284"/>
                  </a:lnTo>
                  <a:lnTo>
                    <a:pt x="19" y="294"/>
                  </a:lnTo>
                  <a:lnTo>
                    <a:pt x="17" y="305"/>
                  </a:lnTo>
                  <a:lnTo>
                    <a:pt x="13" y="329"/>
                  </a:lnTo>
                  <a:lnTo>
                    <a:pt x="10" y="356"/>
                  </a:lnTo>
                  <a:lnTo>
                    <a:pt x="7" y="387"/>
                  </a:lnTo>
                  <a:lnTo>
                    <a:pt x="5" y="422"/>
                  </a:lnTo>
                  <a:lnTo>
                    <a:pt x="3" y="460"/>
                  </a:lnTo>
                  <a:lnTo>
                    <a:pt x="1" y="502"/>
                  </a:lnTo>
                  <a:lnTo>
                    <a:pt x="1" y="549"/>
                  </a:lnTo>
                  <a:lnTo>
                    <a:pt x="0" y="599"/>
                  </a:lnTo>
                  <a:lnTo>
                    <a:pt x="0" y="834"/>
                  </a:lnTo>
                  <a:lnTo>
                    <a:pt x="1" y="886"/>
                  </a:lnTo>
                  <a:lnTo>
                    <a:pt x="1" y="933"/>
                  </a:lnTo>
                  <a:lnTo>
                    <a:pt x="3" y="975"/>
                  </a:lnTo>
                  <a:lnTo>
                    <a:pt x="5" y="1015"/>
                  </a:lnTo>
                  <a:lnTo>
                    <a:pt x="7" y="1050"/>
                  </a:lnTo>
                  <a:lnTo>
                    <a:pt x="10" y="1082"/>
                  </a:lnTo>
                  <a:lnTo>
                    <a:pt x="13" y="1109"/>
                  </a:lnTo>
                  <a:lnTo>
                    <a:pt x="17" y="1131"/>
                  </a:lnTo>
                  <a:lnTo>
                    <a:pt x="20" y="1143"/>
                  </a:lnTo>
                  <a:lnTo>
                    <a:pt x="24" y="1153"/>
                  </a:lnTo>
                  <a:lnTo>
                    <a:pt x="27" y="1163"/>
                  </a:lnTo>
                  <a:lnTo>
                    <a:pt x="31" y="1174"/>
                  </a:lnTo>
                  <a:lnTo>
                    <a:pt x="36" y="1184"/>
                  </a:lnTo>
                  <a:lnTo>
                    <a:pt x="41" y="1194"/>
                  </a:lnTo>
                  <a:lnTo>
                    <a:pt x="47" y="1204"/>
                  </a:lnTo>
                  <a:lnTo>
                    <a:pt x="53" y="1214"/>
                  </a:lnTo>
                  <a:lnTo>
                    <a:pt x="68" y="1234"/>
                  </a:lnTo>
                  <a:lnTo>
                    <a:pt x="85" y="1252"/>
                  </a:lnTo>
                  <a:lnTo>
                    <a:pt x="104" y="1271"/>
                  </a:lnTo>
                  <a:lnTo>
                    <a:pt x="126" y="1289"/>
                  </a:lnTo>
                  <a:lnTo>
                    <a:pt x="149" y="1307"/>
                  </a:lnTo>
                  <a:lnTo>
                    <a:pt x="175" y="1324"/>
                  </a:lnTo>
                  <a:lnTo>
                    <a:pt x="203" y="1338"/>
                  </a:lnTo>
                  <a:lnTo>
                    <a:pt x="232" y="1352"/>
                  </a:lnTo>
                  <a:lnTo>
                    <a:pt x="263" y="1366"/>
                  </a:lnTo>
                  <a:lnTo>
                    <a:pt x="296" y="1377"/>
                  </a:lnTo>
                  <a:lnTo>
                    <a:pt x="331" y="1388"/>
                  </a:lnTo>
                  <a:lnTo>
                    <a:pt x="367" y="1398"/>
                  </a:lnTo>
                  <a:lnTo>
                    <a:pt x="405" y="1406"/>
                  </a:lnTo>
                  <a:lnTo>
                    <a:pt x="444" y="1413"/>
                  </a:lnTo>
                  <a:lnTo>
                    <a:pt x="484" y="1420"/>
                  </a:lnTo>
                  <a:lnTo>
                    <a:pt x="525" y="1425"/>
                  </a:lnTo>
                  <a:lnTo>
                    <a:pt x="569" y="1429"/>
                  </a:lnTo>
                  <a:lnTo>
                    <a:pt x="613" y="1432"/>
                  </a:lnTo>
                  <a:lnTo>
                    <a:pt x="657" y="1433"/>
                  </a:lnTo>
                  <a:lnTo>
                    <a:pt x="704" y="1434"/>
                  </a:lnTo>
                  <a:lnTo>
                    <a:pt x="753" y="1433"/>
                  </a:lnTo>
                  <a:lnTo>
                    <a:pt x="799" y="1431"/>
                  </a:lnTo>
                  <a:lnTo>
                    <a:pt x="846" y="1429"/>
                  </a:lnTo>
                  <a:lnTo>
                    <a:pt x="889" y="1424"/>
                  </a:lnTo>
                  <a:lnTo>
                    <a:pt x="932" y="1419"/>
                  </a:lnTo>
                  <a:lnTo>
                    <a:pt x="974" y="1412"/>
                  </a:lnTo>
                  <a:lnTo>
                    <a:pt x="1013" y="1404"/>
                  </a:lnTo>
                  <a:lnTo>
                    <a:pt x="1051" y="1396"/>
                  </a:lnTo>
                  <a:lnTo>
                    <a:pt x="1087" y="1385"/>
                  </a:lnTo>
                  <a:lnTo>
                    <a:pt x="1121" y="1374"/>
                  </a:lnTo>
                  <a:lnTo>
                    <a:pt x="1154" y="1362"/>
                  </a:lnTo>
                  <a:lnTo>
                    <a:pt x="1184" y="1349"/>
                  </a:lnTo>
                  <a:lnTo>
                    <a:pt x="1213" y="1335"/>
                  </a:lnTo>
                  <a:lnTo>
                    <a:pt x="1239" y="1319"/>
                  </a:lnTo>
                  <a:lnTo>
                    <a:pt x="1264" y="1303"/>
                  </a:lnTo>
                  <a:lnTo>
                    <a:pt x="1287" y="1286"/>
                  </a:lnTo>
                  <a:lnTo>
                    <a:pt x="1307" y="1268"/>
                  </a:lnTo>
                  <a:lnTo>
                    <a:pt x="1326" y="1249"/>
                  </a:lnTo>
                  <a:lnTo>
                    <a:pt x="1342" y="1231"/>
                  </a:lnTo>
                  <a:lnTo>
                    <a:pt x="1357" y="1211"/>
                  </a:lnTo>
                  <a:lnTo>
                    <a:pt x="1363" y="1201"/>
                  </a:lnTo>
                  <a:lnTo>
                    <a:pt x="1368" y="1191"/>
                  </a:lnTo>
                  <a:lnTo>
                    <a:pt x="1373" y="1181"/>
                  </a:lnTo>
                  <a:lnTo>
                    <a:pt x="1378" y="1171"/>
                  </a:lnTo>
                  <a:lnTo>
                    <a:pt x="1382" y="1160"/>
                  </a:lnTo>
                  <a:lnTo>
                    <a:pt x="1386" y="1149"/>
                  </a:lnTo>
                  <a:lnTo>
                    <a:pt x="1389" y="1139"/>
                  </a:lnTo>
                  <a:lnTo>
                    <a:pt x="1391" y="1128"/>
                  </a:lnTo>
                  <a:lnTo>
                    <a:pt x="1395" y="1105"/>
                  </a:lnTo>
                  <a:lnTo>
                    <a:pt x="1398" y="1078"/>
                  </a:lnTo>
                  <a:lnTo>
                    <a:pt x="1401" y="1047"/>
                  </a:lnTo>
                  <a:lnTo>
                    <a:pt x="1403" y="1012"/>
                  </a:lnTo>
                  <a:lnTo>
                    <a:pt x="1405" y="973"/>
                  </a:lnTo>
                  <a:lnTo>
                    <a:pt x="1406" y="931"/>
                  </a:lnTo>
                  <a:lnTo>
                    <a:pt x="1407" y="885"/>
                  </a:lnTo>
                  <a:lnTo>
                    <a:pt x="1407" y="834"/>
                  </a:lnTo>
                  <a:lnTo>
                    <a:pt x="1407" y="599"/>
                  </a:lnTo>
                  <a:lnTo>
                    <a:pt x="1407" y="548"/>
                  </a:lnTo>
                  <a:lnTo>
                    <a:pt x="1406" y="500"/>
                  </a:lnTo>
                  <a:lnTo>
                    <a:pt x="1405" y="458"/>
                  </a:lnTo>
                  <a:lnTo>
                    <a:pt x="1403" y="419"/>
                  </a:lnTo>
                  <a:lnTo>
                    <a:pt x="1400" y="383"/>
                  </a:lnTo>
                  <a:lnTo>
                    <a:pt x="1398" y="352"/>
                  </a:lnTo>
                  <a:lnTo>
                    <a:pt x="1394" y="325"/>
                  </a:lnTo>
                  <a:lnTo>
                    <a:pt x="1390" y="301"/>
                  </a:lnTo>
                  <a:close/>
                </a:path>
              </a:pathLst>
            </a:custGeom>
            <a:solidFill>
              <a:srgbClr val="383842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350"/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1670050" y="6613543"/>
              <a:ext cx="106363" cy="107950"/>
            </a:xfrm>
            <a:custGeom>
              <a:avLst/>
              <a:gdLst>
                <a:gd name="T0" fmla="*/ 74915 w 1407"/>
                <a:gd name="T1" fmla="*/ 65794 h 1434"/>
                <a:gd name="T2" fmla="*/ 74386 w 1407"/>
                <a:gd name="T3" fmla="*/ 71364 h 1434"/>
                <a:gd name="T4" fmla="*/ 72496 w 1407"/>
                <a:gd name="T5" fmla="*/ 75279 h 1434"/>
                <a:gd name="T6" fmla="*/ 69019 w 1407"/>
                <a:gd name="T7" fmla="*/ 78817 h 1434"/>
                <a:gd name="T8" fmla="*/ 64105 w 1407"/>
                <a:gd name="T9" fmla="*/ 81226 h 1434"/>
                <a:gd name="T10" fmla="*/ 57755 w 1407"/>
                <a:gd name="T11" fmla="*/ 82506 h 1434"/>
                <a:gd name="T12" fmla="*/ 50573 w 1407"/>
                <a:gd name="T13" fmla="*/ 82656 h 1434"/>
                <a:gd name="T14" fmla="*/ 44148 w 1407"/>
                <a:gd name="T15" fmla="*/ 81678 h 1434"/>
                <a:gd name="T16" fmla="*/ 38856 w 1407"/>
                <a:gd name="T17" fmla="*/ 79495 h 1434"/>
                <a:gd name="T18" fmla="*/ 34925 w 1407"/>
                <a:gd name="T19" fmla="*/ 76258 h 1434"/>
                <a:gd name="T20" fmla="*/ 32657 w 1407"/>
                <a:gd name="T21" fmla="*/ 72343 h 1434"/>
                <a:gd name="T22" fmla="*/ 31977 w 1407"/>
                <a:gd name="T23" fmla="*/ 67375 h 1434"/>
                <a:gd name="T24" fmla="*/ 31750 w 1407"/>
                <a:gd name="T25" fmla="*/ 58642 h 1434"/>
                <a:gd name="T26" fmla="*/ 31901 w 1407"/>
                <a:gd name="T27" fmla="*/ 42081 h 1434"/>
                <a:gd name="T28" fmla="*/ 32355 w 1407"/>
                <a:gd name="T29" fmla="*/ 36586 h 1434"/>
                <a:gd name="T30" fmla="*/ 34245 w 1407"/>
                <a:gd name="T31" fmla="*/ 32521 h 1434"/>
                <a:gd name="T32" fmla="*/ 37722 w 1407"/>
                <a:gd name="T33" fmla="*/ 29133 h 1434"/>
                <a:gd name="T34" fmla="*/ 42712 w 1407"/>
                <a:gd name="T35" fmla="*/ 26724 h 1434"/>
                <a:gd name="T36" fmla="*/ 49062 w 1407"/>
                <a:gd name="T37" fmla="*/ 25369 h 1434"/>
                <a:gd name="T38" fmla="*/ 56243 w 1407"/>
                <a:gd name="T39" fmla="*/ 25218 h 1434"/>
                <a:gd name="T40" fmla="*/ 62593 w 1407"/>
                <a:gd name="T41" fmla="*/ 26272 h 1434"/>
                <a:gd name="T42" fmla="*/ 67885 w 1407"/>
                <a:gd name="T43" fmla="*/ 28455 h 1434"/>
                <a:gd name="T44" fmla="*/ 71816 w 1407"/>
                <a:gd name="T45" fmla="*/ 31692 h 1434"/>
                <a:gd name="T46" fmla="*/ 74008 w 1407"/>
                <a:gd name="T47" fmla="*/ 35607 h 1434"/>
                <a:gd name="T48" fmla="*/ 74840 w 1407"/>
                <a:gd name="T49" fmla="*/ 40575 h 1434"/>
                <a:gd name="T50" fmla="*/ 75066 w 1407"/>
                <a:gd name="T51" fmla="*/ 49232 h 1434"/>
                <a:gd name="T52" fmla="*/ 104322 w 1407"/>
                <a:gd name="T53" fmla="*/ 20325 h 1434"/>
                <a:gd name="T54" fmla="*/ 102432 w 1407"/>
                <a:gd name="T55" fmla="*/ 16561 h 1434"/>
                <a:gd name="T56" fmla="*/ 95099 w 1407"/>
                <a:gd name="T57" fmla="*/ 9560 h 1434"/>
                <a:gd name="T58" fmla="*/ 84062 w 1407"/>
                <a:gd name="T59" fmla="*/ 4216 h 1434"/>
                <a:gd name="T60" fmla="*/ 69850 w 1407"/>
                <a:gd name="T61" fmla="*/ 1054 h 1434"/>
                <a:gd name="T62" fmla="*/ 53144 w 1407"/>
                <a:gd name="T63" fmla="*/ 0 h 1434"/>
                <a:gd name="T64" fmla="*/ 35984 w 1407"/>
                <a:gd name="T65" fmla="*/ 1054 h 1434"/>
                <a:gd name="T66" fmla="*/ 21620 w 1407"/>
                <a:gd name="T67" fmla="*/ 4441 h 1434"/>
                <a:gd name="T68" fmla="*/ 10886 w 1407"/>
                <a:gd name="T69" fmla="*/ 9862 h 1434"/>
                <a:gd name="T70" fmla="*/ 3855 w 1407"/>
                <a:gd name="T71" fmla="*/ 16787 h 1434"/>
                <a:gd name="T72" fmla="*/ 1890 w 1407"/>
                <a:gd name="T73" fmla="*/ 20551 h 1434"/>
                <a:gd name="T74" fmla="*/ 756 w 1407"/>
                <a:gd name="T75" fmla="*/ 26799 h 1434"/>
                <a:gd name="T76" fmla="*/ 76 w 1407"/>
                <a:gd name="T77" fmla="*/ 41328 h 1434"/>
                <a:gd name="T78" fmla="*/ 227 w 1407"/>
                <a:gd name="T79" fmla="*/ 73397 h 1434"/>
                <a:gd name="T80" fmla="*/ 1285 w 1407"/>
                <a:gd name="T81" fmla="*/ 85140 h 1434"/>
                <a:gd name="T82" fmla="*/ 2721 w 1407"/>
                <a:gd name="T83" fmla="*/ 89130 h 1434"/>
                <a:gd name="T84" fmla="*/ 6426 w 1407"/>
                <a:gd name="T85" fmla="*/ 94249 h 1434"/>
                <a:gd name="T86" fmla="*/ 15346 w 1407"/>
                <a:gd name="T87" fmla="*/ 100723 h 1434"/>
                <a:gd name="T88" fmla="*/ 27668 w 1407"/>
                <a:gd name="T89" fmla="*/ 105240 h 1434"/>
                <a:gd name="T90" fmla="*/ 42938 w 1407"/>
                <a:gd name="T91" fmla="*/ 107574 h 1434"/>
                <a:gd name="T92" fmla="*/ 60401 w 1407"/>
                <a:gd name="T93" fmla="*/ 107724 h 1434"/>
                <a:gd name="T94" fmla="*/ 76503 w 1407"/>
                <a:gd name="T95" fmla="*/ 105692 h 1434"/>
                <a:gd name="T96" fmla="*/ 89430 w 1407"/>
                <a:gd name="T97" fmla="*/ 101551 h 1434"/>
                <a:gd name="T98" fmla="*/ 98803 w 1407"/>
                <a:gd name="T99" fmla="*/ 95454 h 1434"/>
                <a:gd name="T100" fmla="*/ 103415 w 1407"/>
                <a:gd name="T101" fmla="*/ 89657 h 1434"/>
                <a:gd name="T102" fmla="*/ 104851 w 1407"/>
                <a:gd name="T103" fmla="*/ 85743 h 1434"/>
                <a:gd name="T104" fmla="*/ 106061 w 1407"/>
                <a:gd name="T105" fmla="*/ 76182 h 1434"/>
                <a:gd name="T106" fmla="*/ 106363 w 1407"/>
                <a:gd name="T107" fmla="*/ 45092 h 1434"/>
                <a:gd name="T108" fmla="*/ 105834 w 1407"/>
                <a:gd name="T109" fmla="*/ 28832 h 1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07" h="1434">
                  <a:moveTo>
                    <a:pt x="993" y="779"/>
                  </a:moveTo>
                  <a:lnTo>
                    <a:pt x="992" y="806"/>
                  </a:lnTo>
                  <a:lnTo>
                    <a:pt x="992" y="831"/>
                  </a:lnTo>
                  <a:lnTo>
                    <a:pt x="992" y="854"/>
                  </a:lnTo>
                  <a:lnTo>
                    <a:pt x="991" y="874"/>
                  </a:lnTo>
                  <a:lnTo>
                    <a:pt x="990" y="893"/>
                  </a:lnTo>
                  <a:lnTo>
                    <a:pt x="989" y="909"/>
                  </a:lnTo>
                  <a:lnTo>
                    <a:pt x="987" y="924"/>
                  </a:lnTo>
                  <a:lnTo>
                    <a:pt x="986" y="936"/>
                  </a:lnTo>
                  <a:lnTo>
                    <a:pt x="984" y="948"/>
                  </a:lnTo>
                  <a:lnTo>
                    <a:pt x="981" y="959"/>
                  </a:lnTo>
                  <a:lnTo>
                    <a:pt x="976" y="969"/>
                  </a:lnTo>
                  <a:lnTo>
                    <a:pt x="971" y="981"/>
                  </a:lnTo>
                  <a:lnTo>
                    <a:pt x="966" y="991"/>
                  </a:lnTo>
                  <a:lnTo>
                    <a:pt x="959" y="1000"/>
                  </a:lnTo>
                  <a:lnTo>
                    <a:pt x="952" y="1011"/>
                  </a:lnTo>
                  <a:lnTo>
                    <a:pt x="943" y="1020"/>
                  </a:lnTo>
                  <a:lnTo>
                    <a:pt x="934" y="1029"/>
                  </a:lnTo>
                  <a:lnTo>
                    <a:pt x="924" y="1038"/>
                  </a:lnTo>
                  <a:lnTo>
                    <a:pt x="913" y="1047"/>
                  </a:lnTo>
                  <a:lnTo>
                    <a:pt x="901" y="1054"/>
                  </a:lnTo>
                  <a:lnTo>
                    <a:pt x="889" y="1061"/>
                  </a:lnTo>
                  <a:lnTo>
                    <a:pt x="875" y="1067"/>
                  </a:lnTo>
                  <a:lnTo>
                    <a:pt x="862" y="1074"/>
                  </a:lnTo>
                  <a:lnTo>
                    <a:pt x="848" y="1079"/>
                  </a:lnTo>
                  <a:lnTo>
                    <a:pt x="832" y="1084"/>
                  </a:lnTo>
                  <a:lnTo>
                    <a:pt x="816" y="1088"/>
                  </a:lnTo>
                  <a:lnTo>
                    <a:pt x="799" y="1091"/>
                  </a:lnTo>
                  <a:lnTo>
                    <a:pt x="782" y="1094"/>
                  </a:lnTo>
                  <a:lnTo>
                    <a:pt x="764" y="1096"/>
                  </a:lnTo>
                  <a:lnTo>
                    <a:pt x="746" y="1098"/>
                  </a:lnTo>
                  <a:lnTo>
                    <a:pt x="726" y="1099"/>
                  </a:lnTo>
                  <a:lnTo>
                    <a:pt x="706" y="1099"/>
                  </a:lnTo>
                  <a:lnTo>
                    <a:pt x="688" y="1099"/>
                  </a:lnTo>
                  <a:lnTo>
                    <a:pt x="669" y="1098"/>
                  </a:lnTo>
                  <a:lnTo>
                    <a:pt x="651" y="1096"/>
                  </a:lnTo>
                  <a:lnTo>
                    <a:pt x="633" y="1094"/>
                  </a:lnTo>
                  <a:lnTo>
                    <a:pt x="617" y="1092"/>
                  </a:lnTo>
                  <a:lnTo>
                    <a:pt x="600" y="1089"/>
                  </a:lnTo>
                  <a:lnTo>
                    <a:pt x="584" y="1085"/>
                  </a:lnTo>
                  <a:lnTo>
                    <a:pt x="568" y="1080"/>
                  </a:lnTo>
                  <a:lnTo>
                    <a:pt x="554" y="1075"/>
                  </a:lnTo>
                  <a:lnTo>
                    <a:pt x="541" y="1069"/>
                  </a:lnTo>
                  <a:lnTo>
                    <a:pt x="527" y="1063"/>
                  </a:lnTo>
                  <a:lnTo>
                    <a:pt x="514" y="1056"/>
                  </a:lnTo>
                  <a:lnTo>
                    <a:pt x="502" y="1049"/>
                  </a:lnTo>
                  <a:lnTo>
                    <a:pt x="491" y="1041"/>
                  </a:lnTo>
                  <a:lnTo>
                    <a:pt x="481" y="1031"/>
                  </a:lnTo>
                  <a:lnTo>
                    <a:pt x="472" y="1022"/>
                  </a:lnTo>
                  <a:lnTo>
                    <a:pt x="462" y="1013"/>
                  </a:lnTo>
                  <a:lnTo>
                    <a:pt x="455" y="1002"/>
                  </a:lnTo>
                  <a:lnTo>
                    <a:pt x="448" y="992"/>
                  </a:lnTo>
                  <a:lnTo>
                    <a:pt x="442" y="982"/>
                  </a:lnTo>
                  <a:lnTo>
                    <a:pt x="437" y="971"/>
                  </a:lnTo>
                  <a:lnTo>
                    <a:pt x="432" y="961"/>
                  </a:lnTo>
                  <a:lnTo>
                    <a:pt x="429" y="950"/>
                  </a:lnTo>
                  <a:lnTo>
                    <a:pt x="427" y="938"/>
                  </a:lnTo>
                  <a:lnTo>
                    <a:pt x="425" y="926"/>
                  </a:lnTo>
                  <a:lnTo>
                    <a:pt x="424" y="911"/>
                  </a:lnTo>
                  <a:lnTo>
                    <a:pt x="423" y="895"/>
                  </a:lnTo>
                  <a:lnTo>
                    <a:pt x="422" y="876"/>
                  </a:lnTo>
                  <a:lnTo>
                    <a:pt x="421" y="855"/>
                  </a:lnTo>
                  <a:lnTo>
                    <a:pt x="420" y="832"/>
                  </a:lnTo>
                  <a:lnTo>
                    <a:pt x="420" y="807"/>
                  </a:lnTo>
                  <a:lnTo>
                    <a:pt x="420" y="779"/>
                  </a:lnTo>
                  <a:lnTo>
                    <a:pt x="420" y="654"/>
                  </a:lnTo>
                  <a:lnTo>
                    <a:pt x="420" y="627"/>
                  </a:lnTo>
                  <a:lnTo>
                    <a:pt x="420" y="603"/>
                  </a:lnTo>
                  <a:lnTo>
                    <a:pt x="421" y="580"/>
                  </a:lnTo>
                  <a:lnTo>
                    <a:pt x="422" y="559"/>
                  </a:lnTo>
                  <a:lnTo>
                    <a:pt x="422" y="541"/>
                  </a:lnTo>
                  <a:lnTo>
                    <a:pt x="424" y="524"/>
                  </a:lnTo>
                  <a:lnTo>
                    <a:pt x="425" y="510"/>
                  </a:lnTo>
                  <a:lnTo>
                    <a:pt x="426" y="497"/>
                  </a:lnTo>
                  <a:lnTo>
                    <a:pt x="428" y="486"/>
                  </a:lnTo>
                  <a:lnTo>
                    <a:pt x="431" y="475"/>
                  </a:lnTo>
                  <a:lnTo>
                    <a:pt x="435" y="464"/>
                  </a:lnTo>
                  <a:lnTo>
                    <a:pt x="441" y="453"/>
                  </a:lnTo>
                  <a:lnTo>
                    <a:pt x="447" y="443"/>
                  </a:lnTo>
                  <a:lnTo>
                    <a:pt x="453" y="432"/>
                  </a:lnTo>
                  <a:lnTo>
                    <a:pt x="460" y="423"/>
                  </a:lnTo>
                  <a:lnTo>
                    <a:pt x="468" y="414"/>
                  </a:lnTo>
                  <a:lnTo>
                    <a:pt x="479" y="403"/>
                  </a:lnTo>
                  <a:lnTo>
                    <a:pt x="488" y="395"/>
                  </a:lnTo>
                  <a:lnTo>
                    <a:pt x="499" y="387"/>
                  </a:lnTo>
                  <a:lnTo>
                    <a:pt x="511" y="380"/>
                  </a:lnTo>
                  <a:lnTo>
                    <a:pt x="523" y="372"/>
                  </a:lnTo>
                  <a:lnTo>
                    <a:pt x="536" y="366"/>
                  </a:lnTo>
                  <a:lnTo>
                    <a:pt x="551" y="360"/>
                  </a:lnTo>
                  <a:lnTo>
                    <a:pt x="565" y="355"/>
                  </a:lnTo>
                  <a:lnTo>
                    <a:pt x="581" y="350"/>
                  </a:lnTo>
                  <a:lnTo>
                    <a:pt x="597" y="346"/>
                  </a:lnTo>
                  <a:lnTo>
                    <a:pt x="614" y="342"/>
                  </a:lnTo>
                  <a:lnTo>
                    <a:pt x="631" y="339"/>
                  </a:lnTo>
                  <a:lnTo>
                    <a:pt x="649" y="337"/>
                  </a:lnTo>
                  <a:lnTo>
                    <a:pt x="667" y="335"/>
                  </a:lnTo>
                  <a:lnTo>
                    <a:pt x="687" y="334"/>
                  </a:lnTo>
                  <a:lnTo>
                    <a:pt x="706" y="334"/>
                  </a:lnTo>
                  <a:lnTo>
                    <a:pt x="725" y="334"/>
                  </a:lnTo>
                  <a:lnTo>
                    <a:pt x="744" y="335"/>
                  </a:lnTo>
                  <a:lnTo>
                    <a:pt x="761" y="337"/>
                  </a:lnTo>
                  <a:lnTo>
                    <a:pt x="779" y="339"/>
                  </a:lnTo>
                  <a:lnTo>
                    <a:pt x="795" y="341"/>
                  </a:lnTo>
                  <a:lnTo>
                    <a:pt x="812" y="346"/>
                  </a:lnTo>
                  <a:lnTo>
                    <a:pt x="828" y="349"/>
                  </a:lnTo>
                  <a:lnTo>
                    <a:pt x="843" y="354"/>
                  </a:lnTo>
                  <a:lnTo>
                    <a:pt x="858" y="359"/>
                  </a:lnTo>
                  <a:lnTo>
                    <a:pt x="872" y="364"/>
                  </a:lnTo>
                  <a:lnTo>
                    <a:pt x="886" y="370"/>
                  </a:lnTo>
                  <a:lnTo>
                    <a:pt x="898" y="378"/>
                  </a:lnTo>
                  <a:lnTo>
                    <a:pt x="910" y="385"/>
                  </a:lnTo>
                  <a:lnTo>
                    <a:pt x="922" y="393"/>
                  </a:lnTo>
                  <a:lnTo>
                    <a:pt x="932" y="402"/>
                  </a:lnTo>
                  <a:lnTo>
                    <a:pt x="941" y="412"/>
                  </a:lnTo>
                  <a:lnTo>
                    <a:pt x="950" y="421"/>
                  </a:lnTo>
                  <a:lnTo>
                    <a:pt x="958" y="431"/>
                  </a:lnTo>
                  <a:lnTo>
                    <a:pt x="965" y="442"/>
                  </a:lnTo>
                  <a:lnTo>
                    <a:pt x="970" y="452"/>
                  </a:lnTo>
                  <a:lnTo>
                    <a:pt x="975" y="462"/>
                  </a:lnTo>
                  <a:lnTo>
                    <a:pt x="979" y="473"/>
                  </a:lnTo>
                  <a:lnTo>
                    <a:pt x="983" y="484"/>
                  </a:lnTo>
                  <a:lnTo>
                    <a:pt x="985" y="495"/>
                  </a:lnTo>
                  <a:lnTo>
                    <a:pt x="987" y="508"/>
                  </a:lnTo>
                  <a:lnTo>
                    <a:pt x="989" y="522"/>
                  </a:lnTo>
                  <a:lnTo>
                    <a:pt x="990" y="539"/>
                  </a:lnTo>
                  <a:lnTo>
                    <a:pt x="991" y="557"/>
                  </a:lnTo>
                  <a:lnTo>
                    <a:pt x="992" y="578"/>
                  </a:lnTo>
                  <a:lnTo>
                    <a:pt x="992" y="602"/>
                  </a:lnTo>
                  <a:lnTo>
                    <a:pt x="992" y="626"/>
                  </a:lnTo>
                  <a:lnTo>
                    <a:pt x="993" y="654"/>
                  </a:lnTo>
                  <a:lnTo>
                    <a:pt x="993" y="779"/>
                  </a:lnTo>
                  <a:close/>
                  <a:moveTo>
                    <a:pt x="1390" y="301"/>
                  </a:moveTo>
                  <a:lnTo>
                    <a:pt x="1387" y="291"/>
                  </a:lnTo>
                  <a:lnTo>
                    <a:pt x="1384" y="280"/>
                  </a:lnTo>
                  <a:lnTo>
                    <a:pt x="1380" y="270"/>
                  </a:lnTo>
                  <a:lnTo>
                    <a:pt x="1376" y="260"/>
                  </a:lnTo>
                  <a:lnTo>
                    <a:pt x="1372" y="249"/>
                  </a:lnTo>
                  <a:lnTo>
                    <a:pt x="1367" y="239"/>
                  </a:lnTo>
                  <a:lnTo>
                    <a:pt x="1361" y="230"/>
                  </a:lnTo>
                  <a:lnTo>
                    <a:pt x="1355" y="220"/>
                  </a:lnTo>
                  <a:lnTo>
                    <a:pt x="1339" y="200"/>
                  </a:lnTo>
                  <a:lnTo>
                    <a:pt x="1323" y="181"/>
                  </a:lnTo>
                  <a:lnTo>
                    <a:pt x="1303" y="163"/>
                  </a:lnTo>
                  <a:lnTo>
                    <a:pt x="1281" y="144"/>
                  </a:lnTo>
                  <a:lnTo>
                    <a:pt x="1258" y="127"/>
                  </a:lnTo>
                  <a:lnTo>
                    <a:pt x="1232" y="110"/>
                  </a:lnTo>
                  <a:lnTo>
                    <a:pt x="1205" y="95"/>
                  </a:lnTo>
                  <a:lnTo>
                    <a:pt x="1175" y="81"/>
                  </a:lnTo>
                  <a:lnTo>
                    <a:pt x="1144" y="68"/>
                  </a:lnTo>
                  <a:lnTo>
                    <a:pt x="1112" y="56"/>
                  </a:lnTo>
                  <a:lnTo>
                    <a:pt x="1077" y="45"/>
                  </a:lnTo>
                  <a:lnTo>
                    <a:pt x="1041" y="36"/>
                  </a:lnTo>
                  <a:lnTo>
                    <a:pt x="1003" y="27"/>
                  </a:lnTo>
                  <a:lnTo>
                    <a:pt x="964" y="20"/>
                  </a:lnTo>
                  <a:lnTo>
                    <a:pt x="924" y="14"/>
                  </a:lnTo>
                  <a:lnTo>
                    <a:pt x="882" y="9"/>
                  </a:lnTo>
                  <a:lnTo>
                    <a:pt x="839" y="5"/>
                  </a:lnTo>
                  <a:lnTo>
                    <a:pt x="795" y="2"/>
                  </a:lnTo>
                  <a:lnTo>
                    <a:pt x="750" y="1"/>
                  </a:lnTo>
                  <a:lnTo>
                    <a:pt x="703" y="0"/>
                  </a:lnTo>
                  <a:lnTo>
                    <a:pt x="655" y="1"/>
                  </a:lnTo>
                  <a:lnTo>
                    <a:pt x="608" y="2"/>
                  </a:lnTo>
                  <a:lnTo>
                    <a:pt x="562" y="5"/>
                  </a:lnTo>
                  <a:lnTo>
                    <a:pt x="518" y="9"/>
                  </a:lnTo>
                  <a:lnTo>
                    <a:pt x="476" y="14"/>
                  </a:lnTo>
                  <a:lnTo>
                    <a:pt x="434" y="21"/>
                  </a:lnTo>
                  <a:lnTo>
                    <a:pt x="394" y="28"/>
                  </a:lnTo>
                  <a:lnTo>
                    <a:pt x="357" y="38"/>
                  </a:lnTo>
                  <a:lnTo>
                    <a:pt x="320" y="48"/>
                  </a:lnTo>
                  <a:lnTo>
                    <a:pt x="286" y="59"/>
                  </a:lnTo>
                  <a:lnTo>
                    <a:pt x="254" y="71"/>
                  </a:lnTo>
                  <a:lnTo>
                    <a:pt x="223" y="84"/>
                  </a:lnTo>
                  <a:lnTo>
                    <a:pt x="194" y="99"/>
                  </a:lnTo>
                  <a:lnTo>
                    <a:pt x="169" y="114"/>
                  </a:lnTo>
                  <a:lnTo>
                    <a:pt x="144" y="131"/>
                  </a:lnTo>
                  <a:lnTo>
                    <a:pt x="120" y="147"/>
                  </a:lnTo>
                  <a:lnTo>
                    <a:pt x="100" y="166"/>
                  </a:lnTo>
                  <a:lnTo>
                    <a:pt x="81" y="184"/>
                  </a:lnTo>
                  <a:lnTo>
                    <a:pt x="65" y="203"/>
                  </a:lnTo>
                  <a:lnTo>
                    <a:pt x="51" y="223"/>
                  </a:lnTo>
                  <a:lnTo>
                    <a:pt x="45" y="233"/>
                  </a:lnTo>
                  <a:lnTo>
                    <a:pt x="39" y="242"/>
                  </a:lnTo>
                  <a:lnTo>
                    <a:pt x="34" y="253"/>
                  </a:lnTo>
                  <a:lnTo>
                    <a:pt x="30" y="263"/>
                  </a:lnTo>
                  <a:lnTo>
                    <a:pt x="25" y="273"/>
                  </a:lnTo>
                  <a:lnTo>
                    <a:pt x="22" y="284"/>
                  </a:lnTo>
                  <a:lnTo>
                    <a:pt x="19" y="294"/>
                  </a:lnTo>
                  <a:lnTo>
                    <a:pt x="17" y="305"/>
                  </a:lnTo>
                  <a:lnTo>
                    <a:pt x="13" y="329"/>
                  </a:lnTo>
                  <a:lnTo>
                    <a:pt x="10" y="356"/>
                  </a:lnTo>
                  <a:lnTo>
                    <a:pt x="7" y="387"/>
                  </a:lnTo>
                  <a:lnTo>
                    <a:pt x="4" y="422"/>
                  </a:lnTo>
                  <a:lnTo>
                    <a:pt x="3" y="460"/>
                  </a:lnTo>
                  <a:lnTo>
                    <a:pt x="1" y="502"/>
                  </a:lnTo>
                  <a:lnTo>
                    <a:pt x="1" y="549"/>
                  </a:lnTo>
                  <a:lnTo>
                    <a:pt x="0" y="599"/>
                  </a:lnTo>
                  <a:lnTo>
                    <a:pt x="0" y="834"/>
                  </a:lnTo>
                  <a:lnTo>
                    <a:pt x="1" y="886"/>
                  </a:lnTo>
                  <a:lnTo>
                    <a:pt x="1" y="933"/>
                  </a:lnTo>
                  <a:lnTo>
                    <a:pt x="3" y="975"/>
                  </a:lnTo>
                  <a:lnTo>
                    <a:pt x="5" y="1015"/>
                  </a:lnTo>
                  <a:lnTo>
                    <a:pt x="7" y="1050"/>
                  </a:lnTo>
                  <a:lnTo>
                    <a:pt x="10" y="1082"/>
                  </a:lnTo>
                  <a:lnTo>
                    <a:pt x="13" y="1109"/>
                  </a:lnTo>
                  <a:lnTo>
                    <a:pt x="17" y="1131"/>
                  </a:lnTo>
                  <a:lnTo>
                    <a:pt x="20" y="1143"/>
                  </a:lnTo>
                  <a:lnTo>
                    <a:pt x="22" y="1153"/>
                  </a:lnTo>
                  <a:lnTo>
                    <a:pt x="26" y="1163"/>
                  </a:lnTo>
                  <a:lnTo>
                    <a:pt x="31" y="1174"/>
                  </a:lnTo>
                  <a:lnTo>
                    <a:pt x="36" y="1184"/>
                  </a:lnTo>
                  <a:lnTo>
                    <a:pt x="41" y="1194"/>
                  </a:lnTo>
                  <a:lnTo>
                    <a:pt x="46" y="1204"/>
                  </a:lnTo>
                  <a:lnTo>
                    <a:pt x="53" y="1214"/>
                  </a:lnTo>
                  <a:lnTo>
                    <a:pt x="68" y="1234"/>
                  </a:lnTo>
                  <a:lnTo>
                    <a:pt x="85" y="1252"/>
                  </a:lnTo>
                  <a:lnTo>
                    <a:pt x="104" y="1271"/>
                  </a:lnTo>
                  <a:lnTo>
                    <a:pt x="125" y="1289"/>
                  </a:lnTo>
                  <a:lnTo>
                    <a:pt x="149" y="1307"/>
                  </a:lnTo>
                  <a:lnTo>
                    <a:pt x="175" y="1324"/>
                  </a:lnTo>
                  <a:lnTo>
                    <a:pt x="203" y="1338"/>
                  </a:lnTo>
                  <a:lnTo>
                    <a:pt x="231" y="1352"/>
                  </a:lnTo>
                  <a:lnTo>
                    <a:pt x="262" y="1366"/>
                  </a:lnTo>
                  <a:lnTo>
                    <a:pt x="295" y="1377"/>
                  </a:lnTo>
                  <a:lnTo>
                    <a:pt x="330" y="1388"/>
                  </a:lnTo>
                  <a:lnTo>
                    <a:pt x="366" y="1398"/>
                  </a:lnTo>
                  <a:lnTo>
                    <a:pt x="405" y="1406"/>
                  </a:lnTo>
                  <a:lnTo>
                    <a:pt x="444" y="1413"/>
                  </a:lnTo>
                  <a:lnTo>
                    <a:pt x="484" y="1420"/>
                  </a:lnTo>
                  <a:lnTo>
                    <a:pt x="525" y="1425"/>
                  </a:lnTo>
                  <a:lnTo>
                    <a:pt x="568" y="1429"/>
                  </a:lnTo>
                  <a:lnTo>
                    <a:pt x="612" y="1432"/>
                  </a:lnTo>
                  <a:lnTo>
                    <a:pt x="657" y="1433"/>
                  </a:lnTo>
                  <a:lnTo>
                    <a:pt x="703" y="1434"/>
                  </a:lnTo>
                  <a:lnTo>
                    <a:pt x="753" y="1433"/>
                  </a:lnTo>
                  <a:lnTo>
                    <a:pt x="799" y="1431"/>
                  </a:lnTo>
                  <a:lnTo>
                    <a:pt x="846" y="1429"/>
                  </a:lnTo>
                  <a:lnTo>
                    <a:pt x="889" y="1424"/>
                  </a:lnTo>
                  <a:lnTo>
                    <a:pt x="932" y="1419"/>
                  </a:lnTo>
                  <a:lnTo>
                    <a:pt x="973" y="1412"/>
                  </a:lnTo>
                  <a:lnTo>
                    <a:pt x="1012" y="1404"/>
                  </a:lnTo>
                  <a:lnTo>
                    <a:pt x="1051" y="1396"/>
                  </a:lnTo>
                  <a:lnTo>
                    <a:pt x="1087" y="1385"/>
                  </a:lnTo>
                  <a:lnTo>
                    <a:pt x="1121" y="1374"/>
                  </a:lnTo>
                  <a:lnTo>
                    <a:pt x="1154" y="1362"/>
                  </a:lnTo>
                  <a:lnTo>
                    <a:pt x="1183" y="1349"/>
                  </a:lnTo>
                  <a:lnTo>
                    <a:pt x="1212" y="1335"/>
                  </a:lnTo>
                  <a:lnTo>
                    <a:pt x="1239" y="1319"/>
                  </a:lnTo>
                  <a:lnTo>
                    <a:pt x="1264" y="1303"/>
                  </a:lnTo>
                  <a:lnTo>
                    <a:pt x="1287" y="1286"/>
                  </a:lnTo>
                  <a:lnTo>
                    <a:pt x="1307" y="1268"/>
                  </a:lnTo>
                  <a:lnTo>
                    <a:pt x="1326" y="1249"/>
                  </a:lnTo>
                  <a:lnTo>
                    <a:pt x="1342" y="1231"/>
                  </a:lnTo>
                  <a:lnTo>
                    <a:pt x="1357" y="1211"/>
                  </a:lnTo>
                  <a:lnTo>
                    <a:pt x="1363" y="1201"/>
                  </a:lnTo>
                  <a:lnTo>
                    <a:pt x="1368" y="1191"/>
                  </a:lnTo>
                  <a:lnTo>
                    <a:pt x="1373" y="1181"/>
                  </a:lnTo>
                  <a:lnTo>
                    <a:pt x="1377" y="1171"/>
                  </a:lnTo>
                  <a:lnTo>
                    <a:pt x="1381" y="1160"/>
                  </a:lnTo>
                  <a:lnTo>
                    <a:pt x="1385" y="1149"/>
                  </a:lnTo>
                  <a:lnTo>
                    <a:pt x="1387" y="1139"/>
                  </a:lnTo>
                  <a:lnTo>
                    <a:pt x="1391" y="1128"/>
                  </a:lnTo>
                  <a:lnTo>
                    <a:pt x="1395" y="1105"/>
                  </a:lnTo>
                  <a:lnTo>
                    <a:pt x="1398" y="1078"/>
                  </a:lnTo>
                  <a:lnTo>
                    <a:pt x="1401" y="1047"/>
                  </a:lnTo>
                  <a:lnTo>
                    <a:pt x="1403" y="1012"/>
                  </a:lnTo>
                  <a:lnTo>
                    <a:pt x="1405" y="973"/>
                  </a:lnTo>
                  <a:lnTo>
                    <a:pt x="1406" y="931"/>
                  </a:lnTo>
                  <a:lnTo>
                    <a:pt x="1407" y="885"/>
                  </a:lnTo>
                  <a:lnTo>
                    <a:pt x="1407" y="834"/>
                  </a:lnTo>
                  <a:lnTo>
                    <a:pt x="1407" y="599"/>
                  </a:lnTo>
                  <a:lnTo>
                    <a:pt x="1407" y="548"/>
                  </a:lnTo>
                  <a:lnTo>
                    <a:pt x="1406" y="500"/>
                  </a:lnTo>
                  <a:lnTo>
                    <a:pt x="1405" y="458"/>
                  </a:lnTo>
                  <a:lnTo>
                    <a:pt x="1403" y="419"/>
                  </a:lnTo>
                  <a:lnTo>
                    <a:pt x="1400" y="383"/>
                  </a:lnTo>
                  <a:lnTo>
                    <a:pt x="1398" y="352"/>
                  </a:lnTo>
                  <a:lnTo>
                    <a:pt x="1394" y="325"/>
                  </a:lnTo>
                  <a:lnTo>
                    <a:pt x="1390" y="301"/>
                  </a:lnTo>
                  <a:close/>
                </a:path>
              </a:pathLst>
            </a:custGeom>
            <a:solidFill>
              <a:srgbClr val="383842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35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1547813" y="6613543"/>
              <a:ext cx="106362" cy="107950"/>
            </a:xfrm>
            <a:custGeom>
              <a:avLst/>
              <a:gdLst>
                <a:gd name="T0" fmla="*/ 74915 w 1407"/>
                <a:gd name="T1" fmla="*/ 65794 h 1434"/>
                <a:gd name="T2" fmla="*/ 74386 w 1407"/>
                <a:gd name="T3" fmla="*/ 71364 h 1434"/>
                <a:gd name="T4" fmla="*/ 72572 w 1407"/>
                <a:gd name="T5" fmla="*/ 75279 h 1434"/>
                <a:gd name="T6" fmla="*/ 69094 w 1407"/>
                <a:gd name="T7" fmla="*/ 78817 h 1434"/>
                <a:gd name="T8" fmla="*/ 64105 w 1407"/>
                <a:gd name="T9" fmla="*/ 81226 h 1434"/>
                <a:gd name="T10" fmla="*/ 57831 w 1407"/>
                <a:gd name="T11" fmla="*/ 82506 h 1434"/>
                <a:gd name="T12" fmla="*/ 50649 w 1407"/>
                <a:gd name="T13" fmla="*/ 82656 h 1434"/>
                <a:gd name="T14" fmla="*/ 44223 w 1407"/>
                <a:gd name="T15" fmla="*/ 81678 h 1434"/>
                <a:gd name="T16" fmla="*/ 38856 w 1407"/>
                <a:gd name="T17" fmla="*/ 79495 h 1434"/>
                <a:gd name="T18" fmla="*/ 35001 w 1407"/>
                <a:gd name="T19" fmla="*/ 76258 h 1434"/>
                <a:gd name="T20" fmla="*/ 32733 w 1407"/>
                <a:gd name="T21" fmla="*/ 72343 h 1434"/>
                <a:gd name="T22" fmla="*/ 32053 w 1407"/>
                <a:gd name="T23" fmla="*/ 67375 h 1434"/>
                <a:gd name="T24" fmla="*/ 31750 w 1407"/>
                <a:gd name="T25" fmla="*/ 58642 h 1434"/>
                <a:gd name="T26" fmla="*/ 31977 w 1407"/>
                <a:gd name="T27" fmla="*/ 42081 h 1434"/>
                <a:gd name="T28" fmla="*/ 32506 w 1407"/>
                <a:gd name="T29" fmla="*/ 36586 h 1434"/>
                <a:gd name="T30" fmla="*/ 34245 w 1407"/>
                <a:gd name="T31" fmla="*/ 32521 h 1434"/>
                <a:gd name="T32" fmla="*/ 37798 w 1407"/>
                <a:gd name="T33" fmla="*/ 29133 h 1434"/>
                <a:gd name="T34" fmla="*/ 42787 w 1407"/>
                <a:gd name="T35" fmla="*/ 26724 h 1434"/>
                <a:gd name="T36" fmla="*/ 49062 w 1407"/>
                <a:gd name="T37" fmla="*/ 25369 h 1434"/>
                <a:gd name="T38" fmla="*/ 56243 w 1407"/>
                <a:gd name="T39" fmla="*/ 25218 h 1434"/>
                <a:gd name="T40" fmla="*/ 62593 w 1407"/>
                <a:gd name="T41" fmla="*/ 26272 h 1434"/>
                <a:gd name="T42" fmla="*/ 67960 w 1407"/>
                <a:gd name="T43" fmla="*/ 28455 h 1434"/>
                <a:gd name="T44" fmla="*/ 71891 w 1407"/>
                <a:gd name="T45" fmla="*/ 31692 h 1434"/>
                <a:gd name="T46" fmla="*/ 74159 w 1407"/>
                <a:gd name="T47" fmla="*/ 35607 h 1434"/>
                <a:gd name="T48" fmla="*/ 74840 w 1407"/>
                <a:gd name="T49" fmla="*/ 40575 h 1434"/>
                <a:gd name="T50" fmla="*/ 74991 w 1407"/>
                <a:gd name="T51" fmla="*/ 49232 h 1434"/>
                <a:gd name="T52" fmla="*/ 104398 w 1407"/>
                <a:gd name="T53" fmla="*/ 20325 h 1434"/>
                <a:gd name="T54" fmla="*/ 102432 w 1407"/>
                <a:gd name="T55" fmla="*/ 16561 h 1434"/>
                <a:gd name="T56" fmla="*/ 95099 w 1407"/>
                <a:gd name="T57" fmla="*/ 9560 h 1434"/>
                <a:gd name="T58" fmla="*/ 84138 w 1407"/>
                <a:gd name="T59" fmla="*/ 4216 h 1434"/>
                <a:gd name="T60" fmla="*/ 69850 w 1407"/>
                <a:gd name="T61" fmla="*/ 1054 h 1434"/>
                <a:gd name="T62" fmla="*/ 53219 w 1407"/>
                <a:gd name="T63" fmla="*/ 0 h 1434"/>
                <a:gd name="T64" fmla="*/ 35984 w 1407"/>
                <a:gd name="T65" fmla="*/ 1054 h 1434"/>
                <a:gd name="T66" fmla="*/ 21696 w 1407"/>
                <a:gd name="T67" fmla="*/ 4441 h 1434"/>
                <a:gd name="T68" fmla="*/ 10886 w 1407"/>
                <a:gd name="T69" fmla="*/ 9862 h 1434"/>
                <a:gd name="T70" fmla="*/ 3931 w 1407"/>
                <a:gd name="T71" fmla="*/ 16787 h 1434"/>
                <a:gd name="T72" fmla="*/ 1965 w 1407"/>
                <a:gd name="T73" fmla="*/ 20551 h 1434"/>
                <a:gd name="T74" fmla="*/ 680 w 1407"/>
                <a:gd name="T75" fmla="*/ 26799 h 1434"/>
                <a:gd name="T76" fmla="*/ 0 w 1407"/>
                <a:gd name="T77" fmla="*/ 41328 h 1434"/>
                <a:gd name="T78" fmla="*/ 227 w 1407"/>
                <a:gd name="T79" fmla="*/ 73397 h 1434"/>
                <a:gd name="T80" fmla="*/ 1361 w 1407"/>
                <a:gd name="T81" fmla="*/ 85140 h 1434"/>
                <a:gd name="T82" fmla="*/ 2721 w 1407"/>
                <a:gd name="T83" fmla="*/ 89130 h 1434"/>
                <a:gd name="T84" fmla="*/ 6501 w 1407"/>
                <a:gd name="T85" fmla="*/ 94249 h 1434"/>
                <a:gd name="T86" fmla="*/ 15346 w 1407"/>
                <a:gd name="T87" fmla="*/ 100723 h 1434"/>
                <a:gd name="T88" fmla="*/ 27744 w 1407"/>
                <a:gd name="T89" fmla="*/ 105240 h 1434"/>
                <a:gd name="T90" fmla="*/ 43014 w 1407"/>
                <a:gd name="T91" fmla="*/ 107574 h 1434"/>
                <a:gd name="T92" fmla="*/ 60476 w 1407"/>
                <a:gd name="T93" fmla="*/ 107724 h 1434"/>
                <a:gd name="T94" fmla="*/ 76578 w 1407"/>
                <a:gd name="T95" fmla="*/ 105692 h 1434"/>
                <a:gd name="T96" fmla="*/ 89505 w 1407"/>
                <a:gd name="T97" fmla="*/ 101551 h 1434"/>
                <a:gd name="T98" fmla="*/ 98879 w 1407"/>
                <a:gd name="T99" fmla="*/ 95454 h 1434"/>
                <a:gd name="T100" fmla="*/ 103415 w 1407"/>
                <a:gd name="T101" fmla="*/ 89657 h 1434"/>
                <a:gd name="T102" fmla="*/ 105002 w 1407"/>
                <a:gd name="T103" fmla="*/ 85743 h 1434"/>
                <a:gd name="T104" fmla="*/ 106061 w 1407"/>
                <a:gd name="T105" fmla="*/ 76182 h 1434"/>
                <a:gd name="T106" fmla="*/ 106363 w 1407"/>
                <a:gd name="T107" fmla="*/ 45092 h 1434"/>
                <a:gd name="T108" fmla="*/ 105909 w 1407"/>
                <a:gd name="T109" fmla="*/ 28832 h 1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07" h="1434">
                  <a:moveTo>
                    <a:pt x="992" y="779"/>
                  </a:moveTo>
                  <a:lnTo>
                    <a:pt x="992" y="806"/>
                  </a:lnTo>
                  <a:lnTo>
                    <a:pt x="992" y="831"/>
                  </a:lnTo>
                  <a:lnTo>
                    <a:pt x="992" y="854"/>
                  </a:lnTo>
                  <a:lnTo>
                    <a:pt x="991" y="874"/>
                  </a:lnTo>
                  <a:lnTo>
                    <a:pt x="990" y="893"/>
                  </a:lnTo>
                  <a:lnTo>
                    <a:pt x="989" y="909"/>
                  </a:lnTo>
                  <a:lnTo>
                    <a:pt x="987" y="924"/>
                  </a:lnTo>
                  <a:lnTo>
                    <a:pt x="986" y="936"/>
                  </a:lnTo>
                  <a:lnTo>
                    <a:pt x="984" y="948"/>
                  </a:lnTo>
                  <a:lnTo>
                    <a:pt x="981" y="959"/>
                  </a:lnTo>
                  <a:lnTo>
                    <a:pt x="977" y="969"/>
                  </a:lnTo>
                  <a:lnTo>
                    <a:pt x="973" y="981"/>
                  </a:lnTo>
                  <a:lnTo>
                    <a:pt x="967" y="991"/>
                  </a:lnTo>
                  <a:lnTo>
                    <a:pt x="960" y="1000"/>
                  </a:lnTo>
                  <a:lnTo>
                    <a:pt x="952" y="1011"/>
                  </a:lnTo>
                  <a:lnTo>
                    <a:pt x="944" y="1020"/>
                  </a:lnTo>
                  <a:lnTo>
                    <a:pt x="935" y="1029"/>
                  </a:lnTo>
                  <a:lnTo>
                    <a:pt x="924" y="1038"/>
                  </a:lnTo>
                  <a:lnTo>
                    <a:pt x="914" y="1047"/>
                  </a:lnTo>
                  <a:lnTo>
                    <a:pt x="902" y="1054"/>
                  </a:lnTo>
                  <a:lnTo>
                    <a:pt x="889" y="1061"/>
                  </a:lnTo>
                  <a:lnTo>
                    <a:pt x="877" y="1067"/>
                  </a:lnTo>
                  <a:lnTo>
                    <a:pt x="862" y="1074"/>
                  </a:lnTo>
                  <a:lnTo>
                    <a:pt x="848" y="1079"/>
                  </a:lnTo>
                  <a:lnTo>
                    <a:pt x="833" y="1084"/>
                  </a:lnTo>
                  <a:lnTo>
                    <a:pt x="816" y="1088"/>
                  </a:lnTo>
                  <a:lnTo>
                    <a:pt x="800" y="1091"/>
                  </a:lnTo>
                  <a:lnTo>
                    <a:pt x="782" y="1094"/>
                  </a:lnTo>
                  <a:lnTo>
                    <a:pt x="765" y="1096"/>
                  </a:lnTo>
                  <a:lnTo>
                    <a:pt x="746" y="1098"/>
                  </a:lnTo>
                  <a:lnTo>
                    <a:pt x="726" y="1099"/>
                  </a:lnTo>
                  <a:lnTo>
                    <a:pt x="707" y="1099"/>
                  </a:lnTo>
                  <a:lnTo>
                    <a:pt x="688" y="1099"/>
                  </a:lnTo>
                  <a:lnTo>
                    <a:pt x="670" y="1098"/>
                  </a:lnTo>
                  <a:lnTo>
                    <a:pt x="651" y="1096"/>
                  </a:lnTo>
                  <a:lnTo>
                    <a:pt x="634" y="1094"/>
                  </a:lnTo>
                  <a:lnTo>
                    <a:pt x="617" y="1092"/>
                  </a:lnTo>
                  <a:lnTo>
                    <a:pt x="601" y="1089"/>
                  </a:lnTo>
                  <a:lnTo>
                    <a:pt x="585" y="1085"/>
                  </a:lnTo>
                  <a:lnTo>
                    <a:pt x="570" y="1080"/>
                  </a:lnTo>
                  <a:lnTo>
                    <a:pt x="554" y="1075"/>
                  </a:lnTo>
                  <a:lnTo>
                    <a:pt x="541" y="1069"/>
                  </a:lnTo>
                  <a:lnTo>
                    <a:pt x="528" y="1063"/>
                  </a:lnTo>
                  <a:lnTo>
                    <a:pt x="514" y="1056"/>
                  </a:lnTo>
                  <a:lnTo>
                    <a:pt x="503" y="1049"/>
                  </a:lnTo>
                  <a:lnTo>
                    <a:pt x="492" y="1041"/>
                  </a:lnTo>
                  <a:lnTo>
                    <a:pt x="481" y="1031"/>
                  </a:lnTo>
                  <a:lnTo>
                    <a:pt x="472" y="1022"/>
                  </a:lnTo>
                  <a:lnTo>
                    <a:pt x="463" y="1013"/>
                  </a:lnTo>
                  <a:lnTo>
                    <a:pt x="455" y="1002"/>
                  </a:lnTo>
                  <a:lnTo>
                    <a:pt x="448" y="992"/>
                  </a:lnTo>
                  <a:lnTo>
                    <a:pt x="442" y="982"/>
                  </a:lnTo>
                  <a:lnTo>
                    <a:pt x="437" y="971"/>
                  </a:lnTo>
                  <a:lnTo>
                    <a:pt x="433" y="961"/>
                  </a:lnTo>
                  <a:lnTo>
                    <a:pt x="430" y="950"/>
                  </a:lnTo>
                  <a:lnTo>
                    <a:pt x="428" y="938"/>
                  </a:lnTo>
                  <a:lnTo>
                    <a:pt x="426" y="926"/>
                  </a:lnTo>
                  <a:lnTo>
                    <a:pt x="425" y="911"/>
                  </a:lnTo>
                  <a:lnTo>
                    <a:pt x="424" y="895"/>
                  </a:lnTo>
                  <a:lnTo>
                    <a:pt x="423" y="876"/>
                  </a:lnTo>
                  <a:lnTo>
                    <a:pt x="421" y="855"/>
                  </a:lnTo>
                  <a:lnTo>
                    <a:pt x="420" y="832"/>
                  </a:lnTo>
                  <a:lnTo>
                    <a:pt x="420" y="807"/>
                  </a:lnTo>
                  <a:lnTo>
                    <a:pt x="420" y="779"/>
                  </a:lnTo>
                  <a:lnTo>
                    <a:pt x="420" y="654"/>
                  </a:lnTo>
                  <a:lnTo>
                    <a:pt x="420" y="627"/>
                  </a:lnTo>
                  <a:lnTo>
                    <a:pt x="420" y="603"/>
                  </a:lnTo>
                  <a:lnTo>
                    <a:pt x="421" y="580"/>
                  </a:lnTo>
                  <a:lnTo>
                    <a:pt x="423" y="559"/>
                  </a:lnTo>
                  <a:lnTo>
                    <a:pt x="424" y="541"/>
                  </a:lnTo>
                  <a:lnTo>
                    <a:pt x="425" y="524"/>
                  </a:lnTo>
                  <a:lnTo>
                    <a:pt x="426" y="510"/>
                  </a:lnTo>
                  <a:lnTo>
                    <a:pt x="428" y="497"/>
                  </a:lnTo>
                  <a:lnTo>
                    <a:pt x="430" y="486"/>
                  </a:lnTo>
                  <a:lnTo>
                    <a:pt x="433" y="475"/>
                  </a:lnTo>
                  <a:lnTo>
                    <a:pt x="436" y="464"/>
                  </a:lnTo>
                  <a:lnTo>
                    <a:pt x="441" y="453"/>
                  </a:lnTo>
                  <a:lnTo>
                    <a:pt x="447" y="443"/>
                  </a:lnTo>
                  <a:lnTo>
                    <a:pt x="453" y="432"/>
                  </a:lnTo>
                  <a:lnTo>
                    <a:pt x="461" y="423"/>
                  </a:lnTo>
                  <a:lnTo>
                    <a:pt x="469" y="414"/>
                  </a:lnTo>
                  <a:lnTo>
                    <a:pt x="479" y="403"/>
                  </a:lnTo>
                  <a:lnTo>
                    <a:pt x="488" y="395"/>
                  </a:lnTo>
                  <a:lnTo>
                    <a:pt x="500" y="387"/>
                  </a:lnTo>
                  <a:lnTo>
                    <a:pt x="511" y="380"/>
                  </a:lnTo>
                  <a:lnTo>
                    <a:pt x="523" y="372"/>
                  </a:lnTo>
                  <a:lnTo>
                    <a:pt x="537" y="366"/>
                  </a:lnTo>
                  <a:lnTo>
                    <a:pt x="551" y="360"/>
                  </a:lnTo>
                  <a:lnTo>
                    <a:pt x="566" y="355"/>
                  </a:lnTo>
                  <a:lnTo>
                    <a:pt x="581" y="350"/>
                  </a:lnTo>
                  <a:lnTo>
                    <a:pt x="598" y="346"/>
                  </a:lnTo>
                  <a:lnTo>
                    <a:pt x="614" y="342"/>
                  </a:lnTo>
                  <a:lnTo>
                    <a:pt x="632" y="339"/>
                  </a:lnTo>
                  <a:lnTo>
                    <a:pt x="649" y="337"/>
                  </a:lnTo>
                  <a:lnTo>
                    <a:pt x="668" y="335"/>
                  </a:lnTo>
                  <a:lnTo>
                    <a:pt x="687" y="334"/>
                  </a:lnTo>
                  <a:lnTo>
                    <a:pt x="707" y="334"/>
                  </a:lnTo>
                  <a:lnTo>
                    <a:pt x="725" y="334"/>
                  </a:lnTo>
                  <a:lnTo>
                    <a:pt x="744" y="335"/>
                  </a:lnTo>
                  <a:lnTo>
                    <a:pt x="761" y="337"/>
                  </a:lnTo>
                  <a:lnTo>
                    <a:pt x="779" y="339"/>
                  </a:lnTo>
                  <a:lnTo>
                    <a:pt x="795" y="341"/>
                  </a:lnTo>
                  <a:lnTo>
                    <a:pt x="812" y="346"/>
                  </a:lnTo>
                  <a:lnTo>
                    <a:pt x="828" y="349"/>
                  </a:lnTo>
                  <a:lnTo>
                    <a:pt x="844" y="354"/>
                  </a:lnTo>
                  <a:lnTo>
                    <a:pt x="858" y="359"/>
                  </a:lnTo>
                  <a:lnTo>
                    <a:pt x="873" y="364"/>
                  </a:lnTo>
                  <a:lnTo>
                    <a:pt x="886" y="370"/>
                  </a:lnTo>
                  <a:lnTo>
                    <a:pt x="899" y="378"/>
                  </a:lnTo>
                  <a:lnTo>
                    <a:pt x="911" y="385"/>
                  </a:lnTo>
                  <a:lnTo>
                    <a:pt x="922" y="393"/>
                  </a:lnTo>
                  <a:lnTo>
                    <a:pt x="933" y="402"/>
                  </a:lnTo>
                  <a:lnTo>
                    <a:pt x="942" y="412"/>
                  </a:lnTo>
                  <a:lnTo>
                    <a:pt x="951" y="421"/>
                  </a:lnTo>
                  <a:lnTo>
                    <a:pt x="958" y="431"/>
                  </a:lnTo>
                  <a:lnTo>
                    <a:pt x="965" y="442"/>
                  </a:lnTo>
                  <a:lnTo>
                    <a:pt x="972" y="452"/>
                  </a:lnTo>
                  <a:lnTo>
                    <a:pt x="977" y="462"/>
                  </a:lnTo>
                  <a:lnTo>
                    <a:pt x="981" y="473"/>
                  </a:lnTo>
                  <a:lnTo>
                    <a:pt x="984" y="484"/>
                  </a:lnTo>
                  <a:lnTo>
                    <a:pt x="986" y="495"/>
                  </a:lnTo>
                  <a:lnTo>
                    <a:pt x="987" y="508"/>
                  </a:lnTo>
                  <a:lnTo>
                    <a:pt x="989" y="522"/>
                  </a:lnTo>
                  <a:lnTo>
                    <a:pt x="990" y="539"/>
                  </a:lnTo>
                  <a:lnTo>
                    <a:pt x="991" y="557"/>
                  </a:lnTo>
                  <a:lnTo>
                    <a:pt x="992" y="578"/>
                  </a:lnTo>
                  <a:lnTo>
                    <a:pt x="992" y="602"/>
                  </a:lnTo>
                  <a:lnTo>
                    <a:pt x="992" y="626"/>
                  </a:lnTo>
                  <a:lnTo>
                    <a:pt x="992" y="654"/>
                  </a:lnTo>
                  <a:lnTo>
                    <a:pt x="992" y="779"/>
                  </a:lnTo>
                  <a:close/>
                  <a:moveTo>
                    <a:pt x="1390" y="301"/>
                  </a:moveTo>
                  <a:lnTo>
                    <a:pt x="1388" y="291"/>
                  </a:lnTo>
                  <a:lnTo>
                    <a:pt x="1385" y="280"/>
                  </a:lnTo>
                  <a:lnTo>
                    <a:pt x="1381" y="270"/>
                  </a:lnTo>
                  <a:lnTo>
                    <a:pt x="1377" y="260"/>
                  </a:lnTo>
                  <a:lnTo>
                    <a:pt x="1372" y="249"/>
                  </a:lnTo>
                  <a:lnTo>
                    <a:pt x="1367" y="239"/>
                  </a:lnTo>
                  <a:lnTo>
                    <a:pt x="1361" y="230"/>
                  </a:lnTo>
                  <a:lnTo>
                    <a:pt x="1355" y="220"/>
                  </a:lnTo>
                  <a:lnTo>
                    <a:pt x="1339" y="200"/>
                  </a:lnTo>
                  <a:lnTo>
                    <a:pt x="1323" y="181"/>
                  </a:lnTo>
                  <a:lnTo>
                    <a:pt x="1303" y="163"/>
                  </a:lnTo>
                  <a:lnTo>
                    <a:pt x="1282" y="144"/>
                  </a:lnTo>
                  <a:lnTo>
                    <a:pt x="1258" y="127"/>
                  </a:lnTo>
                  <a:lnTo>
                    <a:pt x="1232" y="110"/>
                  </a:lnTo>
                  <a:lnTo>
                    <a:pt x="1206" y="95"/>
                  </a:lnTo>
                  <a:lnTo>
                    <a:pt x="1177" y="81"/>
                  </a:lnTo>
                  <a:lnTo>
                    <a:pt x="1145" y="68"/>
                  </a:lnTo>
                  <a:lnTo>
                    <a:pt x="1113" y="56"/>
                  </a:lnTo>
                  <a:lnTo>
                    <a:pt x="1078" y="45"/>
                  </a:lnTo>
                  <a:lnTo>
                    <a:pt x="1042" y="36"/>
                  </a:lnTo>
                  <a:lnTo>
                    <a:pt x="1004" y="27"/>
                  </a:lnTo>
                  <a:lnTo>
                    <a:pt x="964" y="20"/>
                  </a:lnTo>
                  <a:lnTo>
                    <a:pt x="924" y="14"/>
                  </a:lnTo>
                  <a:lnTo>
                    <a:pt x="882" y="9"/>
                  </a:lnTo>
                  <a:lnTo>
                    <a:pt x="840" y="5"/>
                  </a:lnTo>
                  <a:lnTo>
                    <a:pt x="795" y="2"/>
                  </a:lnTo>
                  <a:lnTo>
                    <a:pt x="750" y="1"/>
                  </a:lnTo>
                  <a:lnTo>
                    <a:pt x="704" y="0"/>
                  </a:lnTo>
                  <a:lnTo>
                    <a:pt x="655" y="1"/>
                  </a:lnTo>
                  <a:lnTo>
                    <a:pt x="608" y="2"/>
                  </a:lnTo>
                  <a:lnTo>
                    <a:pt x="563" y="5"/>
                  </a:lnTo>
                  <a:lnTo>
                    <a:pt x="518" y="9"/>
                  </a:lnTo>
                  <a:lnTo>
                    <a:pt x="476" y="14"/>
                  </a:lnTo>
                  <a:lnTo>
                    <a:pt x="435" y="21"/>
                  </a:lnTo>
                  <a:lnTo>
                    <a:pt x="396" y="28"/>
                  </a:lnTo>
                  <a:lnTo>
                    <a:pt x="358" y="38"/>
                  </a:lnTo>
                  <a:lnTo>
                    <a:pt x="322" y="48"/>
                  </a:lnTo>
                  <a:lnTo>
                    <a:pt x="287" y="59"/>
                  </a:lnTo>
                  <a:lnTo>
                    <a:pt x="255" y="71"/>
                  </a:lnTo>
                  <a:lnTo>
                    <a:pt x="224" y="84"/>
                  </a:lnTo>
                  <a:lnTo>
                    <a:pt x="196" y="99"/>
                  </a:lnTo>
                  <a:lnTo>
                    <a:pt x="169" y="114"/>
                  </a:lnTo>
                  <a:lnTo>
                    <a:pt x="144" y="131"/>
                  </a:lnTo>
                  <a:lnTo>
                    <a:pt x="121" y="147"/>
                  </a:lnTo>
                  <a:lnTo>
                    <a:pt x="100" y="166"/>
                  </a:lnTo>
                  <a:lnTo>
                    <a:pt x="81" y="184"/>
                  </a:lnTo>
                  <a:lnTo>
                    <a:pt x="65" y="203"/>
                  </a:lnTo>
                  <a:lnTo>
                    <a:pt x="52" y="223"/>
                  </a:lnTo>
                  <a:lnTo>
                    <a:pt x="45" y="233"/>
                  </a:lnTo>
                  <a:lnTo>
                    <a:pt x="39" y="242"/>
                  </a:lnTo>
                  <a:lnTo>
                    <a:pt x="34" y="253"/>
                  </a:lnTo>
                  <a:lnTo>
                    <a:pt x="30" y="263"/>
                  </a:lnTo>
                  <a:lnTo>
                    <a:pt x="26" y="273"/>
                  </a:lnTo>
                  <a:lnTo>
                    <a:pt x="23" y="284"/>
                  </a:lnTo>
                  <a:lnTo>
                    <a:pt x="20" y="294"/>
                  </a:lnTo>
                  <a:lnTo>
                    <a:pt x="18" y="305"/>
                  </a:lnTo>
                  <a:lnTo>
                    <a:pt x="13" y="329"/>
                  </a:lnTo>
                  <a:lnTo>
                    <a:pt x="9" y="356"/>
                  </a:lnTo>
                  <a:lnTo>
                    <a:pt x="7" y="387"/>
                  </a:lnTo>
                  <a:lnTo>
                    <a:pt x="4" y="422"/>
                  </a:lnTo>
                  <a:lnTo>
                    <a:pt x="2" y="460"/>
                  </a:lnTo>
                  <a:lnTo>
                    <a:pt x="1" y="502"/>
                  </a:lnTo>
                  <a:lnTo>
                    <a:pt x="0" y="549"/>
                  </a:lnTo>
                  <a:lnTo>
                    <a:pt x="0" y="599"/>
                  </a:lnTo>
                  <a:lnTo>
                    <a:pt x="0" y="834"/>
                  </a:lnTo>
                  <a:lnTo>
                    <a:pt x="0" y="886"/>
                  </a:lnTo>
                  <a:lnTo>
                    <a:pt x="1" y="933"/>
                  </a:lnTo>
                  <a:lnTo>
                    <a:pt x="3" y="975"/>
                  </a:lnTo>
                  <a:lnTo>
                    <a:pt x="4" y="1015"/>
                  </a:lnTo>
                  <a:lnTo>
                    <a:pt x="7" y="1050"/>
                  </a:lnTo>
                  <a:lnTo>
                    <a:pt x="10" y="1082"/>
                  </a:lnTo>
                  <a:lnTo>
                    <a:pt x="13" y="1109"/>
                  </a:lnTo>
                  <a:lnTo>
                    <a:pt x="18" y="1131"/>
                  </a:lnTo>
                  <a:lnTo>
                    <a:pt x="21" y="1143"/>
                  </a:lnTo>
                  <a:lnTo>
                    <a:pt x="24" y="1153"/>
                  </a:lnTo>
                  <a:lnTo>
                    <a:pt x="27" y="1163"/>
                  </a:lnTo>
                  <a:lnTo>
                    <a:pt x="31" y="1174"/>
                  </a:lnTo>
                  <a:lnTo>
                    <a:pt x="36" y="1184"/>
                  </a:lnTo>
                  <a:lnTo>
                    <a:pt x="41" y="1194"/>
                  </a:lnTo>
                  <a:lnTo>
                    <a:pt x="47" y="1204"/>
                  </a:lnTo>
                  <a:lnTo>
                    <a:pt x="54" y="1214"/>
                  </a:lnTo>
                  <a:lnTo>
                    <a:pt x="68" y="1234"/>
                  </a:lnTo>
                  <a:lnTo>
                    <a:pt x="86" y="1252"/>
                  </a:lnTo>
                  <a:lnTo>
                    <a:pt x="104" y="1271"/>
                  </a:lnTo>
                  <a:lnTo>
                    <a:pt x="126" y="1289"/>
                  </a:lnTo>
                  <a:lnTo>
                    <a:pt x="149" y="1307"/>
                  </a:lnTo>
                  <a:lnTo>
                    <a:pt x="175" y="1324"/>
                  </a:lnTo>
                  <a:lnTo>
                    <a:pt x="203" y="1338"/>
                  </a:lnTo>
                  <a:lnTo>
                    <a:pt x="232" y="1352"/>
                  </a:lnTo>
                  <a:lnTo>
                    <a:pt x="263" y="1366"/>
                  </a:lnTo>
                  <a:lnTo>
                    <a:pt x="296" y="1377"/>
                  </a:lnTo>
                  <a:lnTo>
                    <a:pt x="330" y="1388"/>
                  </a:lnTo>
                  <a:lnTo>
                    <a:pt x="367" y="1398"/>
                  </a:lnTo>
                  <a:lnTo>
                    <a:pt x="405" y="1406"/>
                  </a:lnTo>
                  <a:lnTo>
                    <a:pt x="444" y="1413"/>
                  </a:lnTo>
                  <a:lnTo>
                    <a:pt x="484" y="1420"/>
                  </a:lnTo>
                  <a:lnTo>
                    <a:pt x="526" y="1425"/>
                  </a:lnTo>
                  <a:lnTo>
                    <a:pt x="569" y="1429"/>
                  </a:lnTo>
                  <a:lnTo>
                    <a:pt x="612" y="1432"/>
                  </a:lnTo>
                  <a:lnTo>
                    <a:pt x="657" y="1433"/>
                  </a:lnTo>
                  <a:lnTo>
                    <a:pt x="704" y="1434"/>
                  </a:lnTo>
                  <a:lnTo>
                    <a:pt x="753" y="1433"/>
                  </a:lnTo>
                  <a:lnTo>
                    <a:pt x="800" y="1431"/>
                  </a:lnTo>
                  <a:lnTo>
                    <a:pt x="846" y="1429"/>
                  </a:lnTo>
                  <a:lnTo>
                    <a:pt x="889" y="1424"/>
                  </a:lnTo>
                  <a:lnTo>
                    <a:pt x="933" y="1419"/>
                  </a:lnTo>
                  <a:lnTo>
                    <a:pt x="973" y="1412"/>
                  </a:lnTo>
                  <a:lnTo>
                    <a:pt x="1013" y="1404"/>
                  </a:lnTo>
                  <a:lnTo>
                    <a:pt x="1050" y="1396"/>
                  </a:lnTo>
                  <a:lnTo>
                    <a:pt x="1087" y="1385"/>
                  </a:lnTo>
                  <a:lnTo>
                    <a:pt x="1121" y="1374"/>
                  </a:lnTo>
                  <a:lnTo>
                    <a:pt x="1154" y="1362"/>
                  </a:lnTo>
                  <a:lnTo>
                    <a:pt x="1184" y="1349"/>
                  </a:lnTo>
                  <a:lnTo>
                    <a:pt x="1213" y="1335"/>
                  </a:lnTo>
                  <a:lnTo>
                    <a:pt x="1240" y="1319"/>
                  </a:lnTo>
                  <a:lnTo>
                    <a:pt x="1264" y="1303"/>
                  </a:lnTo>
                  <a:lnTo>
                    <a:pt x="1287" y="1286"/>
                  </a:lnTo>
                  <a:lnTo>
                    <a:pt x="1308" y="1268"/>
                  </a:lnTo>
                  <a:lnTo>
                    <a:pt x="1326" y="1249"/>
                  </a:lnTo>
                  <a:lnTo>
                    <a:pt x="1343" y="1231"/>
                  </a:lnTo>
                  <a:lnTo>
                    <a:pt x="1357" y="1211"/>
                  </a:lnTo>
                  <a:lnTo>
                    <a:pt x="1363" y="1201"/>
                  </a:lnTo>
                  <a:lnTo>
                    <a:pt x="1368" y="1191"/>
                  </a:lnTo>
                  <a:lnTo>
                    <a:pt x="1373" y="1181"/>
                  </a:lnTo>
                  <a:lnTo>
                    <a:pt x="1379" y="1171"/>
                  </a:lnTo>
                  <a:lnTo>
                    <a:pt x="1382" y="1160"/>
                  </a:lnTo>
                  <a:lnTo>
                    <a:pt x="1386" y="1149"/>
                  </a:lnTo>
                  <a:lnTo>
                    <a:pt x="1389" y="1139"/>
                  </a:lnTo>
                  <a:lnTo>
                    <a:pt x="1391" y="1128"/>
                  </a:lnTo>
                  <a:lnTo>
                    <a:pt x="1395" y="1105"/>
                  </a:lnTo>
                  <a:lnTo>
                    <a:pt x="1398" y="1078"/>
                  </a:lnTo>
                  <a:lnTo>
                    <a:pt x="1401" y="1047"/>
                  </a:lnTo>
                  <a:lnTo>
                    <a:pt x="1403" y="1012"/>
                  </a:lnTo>
                  <a:lnTo>
                    <a:pt x="1405" y="973"/>
                  </a:lnTo>
                  <a:lnTo>
                    <a:pt x="1406" y="931"/>
                  </a:lnTo>
                  <a:lnTo>
                    <a:pt x="1407" y="885"/>
                  </a:lnTo>
                  <a:lnTo>
                    <a:pt x="1407" y="834"/>
                  </a:lnTo>
                  <a:lnTo>
                    <a:pt x="1407" y="599"/>
                  </a:lnTo>
                  <a:lnTo>
                    <a:pt x="1407" y="548"/>
                  </a:lnTo>
                  <a:lnTo>
                    <a:pt x="1406" y="500"/>
                  </a:lnTo>
                  <a:lnTo>
                    <a:pt x="1405" y="458"/>
                  </a:lnTo>
                  <a:lnTo>
                    <a:pt x="1403" y="419"/>
                  </a:lnTo>
                  <a:lnTo>
                    <a:pt x="1401" y="383"/>
                  </a:lnTo>
                  <a:lnTo>
                    <a:pt x="1398" y="352"/>
                  </a:lnTo>
                  <a:lnTo>
                    <a:pt x="1394" y="325"/>
                  </a:lnTo>
                  <a:lnTo>
                    <a:pt x="1390" y="301"/>
                  </a:lnTo>
                  <a:close/>
                </a:path>
              </a:pathLst>
            </a:custGeom>
            <a:solidFill>
              <a:srgbClr val="383842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350"/>
            </a:p>
          </p:txBody>
        </p:sp>
        <p:sp>
          <p:nvSpPr>
            <p:cNvPr id="11" name="Freeform 9"/>
            <p:cNvSpPr/>
            <p:nvPr userDrawn="1"/>
          </p:nvSpPr>
          <p:spPr bwMode="auto">
            <a:xfrm>
              <a:off x="2198688" y="6615131"/>
              <a:ext cx="100012" cy="104775"/>
            </a:xfrm>
            <a:custGeom>
              <a:avLst/>
              <a:gdLst>
                <a:gd name="T0" fmla="*/ 0 w 1329"/>
                <a:gd name="T1" fmla="*/ 104775 h 1386"/>
                <a:gd name="T2" fmla="*/ 30403 w 1329"/>
                <a:gd name="T3" fmla="*/ 104775 h 1386"/>
                <a:gd name="T4" fmla="*/ 30403 w 1329"/>
                <a:gd name="T5" fmla="*/ 47247 h 1386"/>
                <a:gd name="T6" fmla="*/ 69535 w 1329"/>
                <a:gd name="T7" fmla="*/ 104775 h 1386"/>
                <a:gd name="T8" fmla="*/ 100013 w 1329"/>
                <a:gd name="T9" fmla="*/ 104775 h 1386"/>
                <a:gd name="T10" fmla="*/ 100013 w 1329"/>
                <a:gd name="T11" fmla="*/ 0 h 1386"/>
                <a:gd name="T12" fmla="*/ 69535 w 1329"/>
                <a:gd name="T13" fmla="*/ 0 h 1386"/>
                <a:gd name="T14" fmla="*/ 69535 w 1329"/>
                <a:gd name="T15" fmla="*/ 58057 h 1386"/>
                <a:gd name="T16" fmla="*/ 30177 w 1329"/>
                <a:gd name="T17" fmla="*/ 0 h 1386"/>
                <a:gd name="T18" fmla="*/ 0 w 1329"/>
                <a:gd name="T19" fmla="*/ 0 h 1386"/>
                <a:gd name="T20" fmla="*/ 0 w 1329"/>
                <a:gd name="T21" fmla="*/ 104775 h 13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29" h="1386">
                  <a:moveTo>
                    <a:pt x="0" y="1386"/>
                  </a:moveTo>
                  <a:lnTo>
                    <a:pt x="404" y="1386"/>
                  </a:lnTo>
                  <a:lnTo>
                    <a:pt x="404" y="625"/>
                  </a:lnTo>
                  <a:lnTo>
                    <a:pt x="924" y="1386"/>
                  </a:lnTo>
                  <a:lnTo>
                    <a:pt x="1329" y="1386"/>
                  </a:lnTo>
                  <a:lnTo>
                    <a:pt x="1329" y="0"/>
                  </a:lnTo>
                  <a:lnTo>
                    <a:pt x="924" y="0"/>
                  </a:lnTo>
                  <a:lnTo>
                    <a:pt x="924" y="768"/>
                  </a:lnTo>
                  <a:lnTo>
                    <a:pt x="401" y="0"/>
                  </a:lnTo>
                  <a:lnTo>
                    <a:pt x="0" y="0"/>
                  </a:lnTo>
                  <a:lnTo>
                    <a:pt x="0" y="1386"/>
                  </a:lnTo>
                  <a:close/>
                </a:path>
              </a:pathLst>
            </a:custGeom>
            <a:solidFill>
              <a:srgbClr val="383842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350"/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auto">
            <a:xfrm>
              <a:off x="2028825" y="6615131"/>
              <a:ext cx="31750" cy="104775"/>
            </a:xfrm>
            <a:prstGeom prst="rect">
              <a:avLst/>
            </a:prstGeom>
            <a:solidFill>
              <a:srgbClr val="383842"/>
            </a:solidFill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srgbClr val="0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1"/>
            <p:cNvSpPr/>
            <p:nvPr userDrawn="1"/>
          </p:nvSpPr>
          <p:spPr bwMode="auto">
            <a:xfrm>
              <a:off x="1928813" y="6615131"/>
              <a:ext cx="84137" cy="104775"/>
            </a:xfrm>
            <a:custGeom>
              <a:avLst/>
              <a:gdLst>
                <a:gd name="T0" fmla="*/ 0 w 1104"/>
                <a:gd name="T1" fmla="*/ 104775 h 1386"/>
                <a:gd name="T2" fmla="*/ 84138 w 1104"/>
                <a:gd name="T3" fmla="*/ 104775 h 1386"/>
                <a:gd name="T4" fmla="*/ 84138 w 1104"/>
                <a:gd name="T5" fmla="*/ 79073 h 1386"/>
                <a:gd name="T6" fmla="*/ 33076 w 1104"/>
                <a:gd name="T7" fmla="*/ 79073 h 1386"/>
                <a:gd name="T8" fmla="*/ 33076 w 1104"/>
                <a:gd name="T9" fmla="*/ 0 h 1386"/>
                <a:gd name="T10" fmla="*/ 0 w 1104"/>
                <a:gd name="T11" fmla="*/ 0 h 1386"/>
                <a:gd name="T12" fmla="*/ 0 w 1104"/>
                <a:gd name="T13" fmla="*/ 104775 h 13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04" h="1386">
                  <a:moveTo>
                    <a:pt x="0" y="1386"/>
                  </a:moveTo>
                  <a:lnTo>
                    <a:pt x="1104" y="1386"/>
                  </a:lnTo>
                  <a:lnTo>
                    <a:pt x="1104" y="1046"/>
                  </a:lnTo>
                  <a:lnTo>
                    <a:pt x="434" y="1046"/>
                  </a:lnTo>
                  <a:lnTo>
                    <a:pt x="434" y="0"/>
                  </a:lnTo>
                  <a:lnTo>
                    <a:pt x="0" y="0"/>
                  </a:lnTo>
                  <a:lnTo>
                    <a:pt x="0" y="1386"/>
                  </a:lnTo>
                  <a:close/>
                </a:path>
              </a:pathLst>
            </a:custGeom>
            <a:solidFill>
              <a:srgbClr val="383842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350"/>
            </a:p>
          </p:txBody>
        </p:sp>
        <p:sp>
          <p:nvSpPr>
            <p:cNvPr id="14" name="Freeform 12"/>
            <p:cNvSpPr/>
            <p:nvPr userDrawn="1"/>
          </p:nvSpPr>
          <p:spPr bwMode="auto">
            <a:xfrm>
              <a:off x="1792288" y="6615131"/>
              <a:ext cx="117475" cy="104775"/>
            </a:xfrm>
            <a:custGeom>
              <a:avLst/>
              <a:gdLst>
                <a:gd name="T0" fmla="*/ 0 w 1562"/>
                <a:gd name="T1" fmla="*/ 104775 h 1386"/>
                <a:gd name="T2" fmla="*/ 26548 w 1562"/>
                <a:gd name="T3" fmla="*/ 104775 h 1386"/>
                <a:gd name="T4" fmla="*/ 26548 w 1562"/>
                <a:gd name="T5" fmla="*/ 24946 h 1386"/>
                <a:gd name="T6" fmla="*/ 46855 w 1562"/>
                <a:gd name="T7" fmla="*/ 104775 h 1386"/>
                <a:gd name="T8" fmla="*/ 70696 w 1562"/>
                <a:gd name="T9" fmla="*/ 104775 h 1386"/>
                <a:gd name="T10" fmla="*/ 91077 w 1562"/>
                <a:gd name="T11" fmla="*/ 23057 h 1386"/>
                <a:gd name="T12" fmla="*/ 91077 w 1562"/>
                <a:gd name="T13" fmla="*/ 104775 h 1386"/>
                <a:gd name="T14" fmla="*/ 117475 w 1562"/>
                <a:gd name="T15" fmla="*/ 104775 h 1386"/>
                <a:gd name="T16" fmla="*/ 117475 w 1562"/>
                <a:gd name="T17" fmla="*/ 0 h 1386"/>
                <a:gd name="T18" fmla="*/ 71523 w 1562"/>
                <a:gd name="T19" fmla="*/ 0 h 1386"/>
                <a:gd name="T20" fmla="*/ 58888 w 1562"/>
                <a:gd name="T21" fmla="*/ 52539 h 1386"/>
                <a:gd name="T22" fmla="*/ 46178 w 1562"/>
                <a:gd name="T23" fmla="*/ 0 h 1386"/>
                <a:gd name="T24" fmla="*/ 0 w 1562"/>
                <a:gd name="T25" fmla="*/ 0 h 1386"/>
                <a:gd name="T26" fmla="*/ 0 w 1562"/>
                <a:gd name="T27" fmla="*/ 104775 h 13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62" h="1386">
                  <a:moveTo>
                    <a:pt x="0" y="1386"/>
                  </a:moveTo>
                  <a:lnTo>
                    <a:pt x="353" y="1386"/>
                  </a:lnTo>
                  <a:lnTo>
                    <a:pt x="353" y="330"/>
                  </a:lnTo>
                  <a:lnTo>
                    <a:pt x="623" y="1386"/>
                  </a:lnTo>
                  <a:lnTo>
                    <a:pt x="940" y="1386"/>
                  </a:lnTo>
                  <a:lnTo>
                    <a:pt x="1211" y="305"/>
                  </a:lnTo>
                  <a:lnTo>
                    <a:pt x="1211" y="1386"/>
                  </a:lnTo>
                  <a:lnTo>
                    <a:pt x="1562" y="1386"/>
                  </a:lnTo>
                  <a:lnTo>
                    <a:pt x="1562" y="0"/>
                  </a:lnTo>
                  <a:lnTo>
                    <a:pt x="951" y="0"/>
                  </a:lnTo>
                  <a:lnTo>
                    <a:pt x="783" y="695"/>
                  </a:lnTo>
                  <a:lnTo>
                    <a:pt x="614" y="0"/>
                  </a:lnTo>
                  <a:lnTo>
                    <a:pt x="0" y="0"/>
                  </a:lnTo>
                  <a:lnTo>
                    <a:pt x="0" y="1386"/>
                  </a:lnTo>
                  <a:close/>
                </a:path>
              </a:pathLst>
            </a:custGeom>
            <a:solidFill>
              <a:srgbClr val="383842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350"/>
            </a:p>
          </p:txBody>
        </p:sp>
        <p:sp>
          <p:nvSpPr>
            <p:cNvPr id="15" name="Freeform 13"/>
            <p:cNvSpPr/>
            <p:nvPr userDrawn="1"/>
          </p:nvSpPr>
          <p:spPr bwMode="auto">
            <a:xfrm>
              <a:off x="1433513" y="6615131"/>
              <a:ext cx="101600" cy="104775"/>
            </a:xfrm>
            <a:custGeom>
              <a:avLst/>
              <a:gdLst>
                <a:gd name="T0" fmla="*/ 0 w 1336"/>
                <a:gd name="T1" fmla="*/ 22452 h 1386"/>
                <a:gd name="T2" fmla="*/ 60990 w 1336"/>
                <a:gd name="T3" fmla="*/ 22452 h 1386"/>
                <a:gd name="T4" fmla="*/ 0 w 1336"/>
                <a:gd name="T5" fmla="*/ 83079 h 1386"/>
                <a:gd name="T6" fmla="*/ 0 w 1336"/>
                <a:gd name="T7" fmla="*/ 104775 h 1386"/>
                <a:gd name="T8" fmla="*/ 101600 w 1336"/>
                <a:gd name="T9" fmla="*/ 104775 h 1386"/>
                <a:gd name="T10" fmla="*/ 101600 w 1336"/>
                <a:gd name="T11" fmla="*/ 82323 h 1386"/>
                <a:gd name="T12" fmla="*/ 40229 w 1336"/>
                <a:gd name="T13" fmla="*/ 82323 h 1386"/>
                <a:gd name="T14" fmla="*/ 101220 w 1336"/>
                <a:gd name="T15" fmla="*/ 21771 h 1386"/>
                <a:gd name="T16" fmla="*/ 101220 w 1336"/>
                <a:gd name="T17" fmla="*/ 0 h 1386"/>
                <a:gd name="T18" fmla="*/ 0 w 1336"/>
                <a:gd name="T19" fmla="*/ 0 h 1386"/>
                <a:gd name="T20" fmla="*/ 0 w 1336"/>
                <a:gd name="T21" fmla="*/ 22452 h 13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36" h="1386">
                  <a:moveTo>
                    <a:pt x="0" y="297"/>
                  </a:moveTo>
                  <a:lnTo>
                    <a:pt x="802" y="297"/>
                  </a:lnTo>
                  <a:lnTo>
                    <a:pt x="0" y="1099"/>
                  </a:lnTo>
                  <a:lnTo>
                    <a:pt x="0" y="1386"/>
                  </a:lnTo>
                  <a:lnTo>
                    <a:pt x="1336" y="1386"/>
                  </a:lnTo>
                  <a:lnTo>
                    <a:pt x="1336" y="1089"/>
                  </a:lnTo>
                  <a:lnTo>
                    <a:pt x="529" y="1089"/>
                  </a:lnTo>
                  <a:lnTo>
                    <a:pt x="1331" y="288"/>
                  </a:lnTo>
                  <a:lnTo>
                    <a:pt x="1331" y="0"/>
                  </a:lnTo>
                  <a:lnTo>
                    <a:pt x="0" y="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383842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35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4572" y="269584"/>
            <a:ext cx="8374856" cy="411956"/>
          </a:xfrm>
        </p:spPr>
        <p:txBody>
          <a:bodyPr>
            <a:normAutofit/>
          </a:bodyPr>
          <a:lstStyle>
            <a:lvl1pPr algn="l"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384572" y="843409"/>
            <a:ext cx="8374856" cy="3888581"/>
          </a:xfrm>
        </p:spPr>
        <p:txBody>
          <a:bodyPr>
            <a:normAutofit/>
          </a:bodyPr>
          <a:lstStyle>
            <a:lvl1pPr>
              <a:defRPr sz="1500" baseline="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灯片编号占位符 63"/>
          <p:cNvSpPr>
            <a:spLocks noGrp="1"/>
          </p:cNvSpPr>
          <p:nvPr>
            <p:ph type="sldNum" sz="quarter" idx="14"/>
          </p:nvPr>
        </p:nvSpPr>
        <p:spPr>
          <a:xfrm>
            <a:off x="7056835" y="4869656"/>
            <a:ext cx="1835944" cy="273844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US" altLang="zh-CN" dirty="0"/>
              <a:t>Page </a:t>
            </a:r>
            <a:fld id="{7091AC13-2495-4669-B892-3845A2336F01}" type="slidenum">
              <a:rPr lang="zh-CN" altLang="en-US" dirty="0" smtClean="0"/>
            </a:fld>
            <a:endParaRPr lang="zh-CN" altLang="en-US" dirty="0"/>
          </a:p>
        </p:txBody>
      </p:sp>
      <p:grpSp>
        <p:nvGrpSpPr>
          <p:cNvPr id="17" name="组合 47"/>
          <p:cNvGrpSpPr/>
          <p:nvPr userDrawn="1"/>
        </p:nvGrpSpPr>
        <p:grpSpPr bwMode="auto">
          <a:xfrm>
            <a:off x="5485725" y="141685"/>
            <a:ext cx="364331" cy="279797"/>
            <a:chOff x="0" y="0"/>
            <a:chExt cx="648072" cy="372700"/>
          </a:xfrm>
        </p:grpSpPr>
        <p:sp>
          <p:nvSpPr>
            <p:cNvPr id="18" name="矩形 44"/>
            <p:cNvSpPr>
              <a:spLocks noChangeArrowheads="1"/>
            </p:cNvSpPr>
            <p:nvPr/>
          </p:nvSpPr>
          <p:spPr bwMode="auto">
            <a:xfrm>
              <a:off x="0" y="0"/>
              <a:ext cx="648072" cy="360012"/>
            </a:xfrm>
            <a:prstGeom prst="rect">
              <a:avLst/>
            </a:prstGeom>
            <a:solidFill>
              <a:srgbClr val="7F7F7F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 sz="1350">
                <a:solidFill>
                  <a:srgbClr val="000000"/>
                </a:solidFill>
                <a:latin typeface="Titillium Web"/>
                <a:ea typeface="微软雅黑" panose="020B0503020204020204" pitchFamily="34" charset="-122"/>
                <a:sym typeface="Titillium Web"/>
              </a:endParaRPr>
            </a:p>
          </p:txBody>
        </p:sp>
        <p:sp>
          <p:nvSpPr>
            <p:cNvPr id="19" name="直角三角形 45"/>
            <p:cNvSpPr>
              <a:spLocks noChangeArrowheads="1"/>
            </p:cNvSpPr>
            <p:nvPr/>
          </p:nvSpPr>
          <p:spPr bwMode="auto">
            <a:xfrm>
              <a:off x="0" y="12688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 sz="1350">
                <a:solidFill>
                  <a:srgbClr val="000000"/>
                </a:solidFill>
                <a:latin typeface="Titillium Web"/>
                <a:ea typeface="微软雅黑" panose="020B0503020204020204" pitchFamily="34" charset="-122"/>
                <a:sym typeface="Titillium Web"/>
              </a:endParaRPr>
            </a:p>
          </p:txBody>
        </p:sp>
        <p:sp>
          <p:nvSpPr>
            <p:cNvPr id="20" name="直角三角形 46"/>
            <p:cNvSpPr>
              <a:spLocks noChangeArrowheads="1"/>
            </p:cNvSpPr>
            <p:nvPr/>
          </p:nvSpPr>
          <p:spPr bwMode="auto">
            <a:xfrm rot="10800000">
              <a:off x="359688" y="0"/>
              <a:ext cx="288384" cy="360012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bevel/>
            </a:ln>
          </p:spPr>
          <p:txBody>
            <a:bodyPr/>
            <a:lstStyle/>
            <a:p>
              <a:pPr algn="ctr"/>
              <a:endParaRPr lang="zh-CN" altLang="zh-CN" sz="1350">
                <a:solidFill>
                  <a:srgbClr val="000000"/>
                </a:solidFill>
                <a:latin typeface="Titillium Web"/>
                <a:ea typeface="微软雅黑" panose="020B0503020204020204" pitchFamily="34" charset="-122"/>
                <a:sym typeface="Titillium Web"/>
              </a:endParaRPr>
            </a:p>
          </p:txBody>
        </p:sp>
      </p:grpSp>
      <p:sp>
        <p:nvSpPr>
          <p:cNvPr id="21" name="矩形 41"/>
          <p:cNvSpPr>
            <a:spLocks noChangeArrowheads="1"/>
          </p:cNvSpPr>
          <p:nvPr userDrawn="1"/>
        </p:nvSpPr>
        <p:spPr bwMode="auto">
          <a:xfrm>
            <a:off x="5890409" y="141685"/>
            <a:ext cx="2876550" cy="270272"/>
          </a:xfrm>
          <a:prstGeom prst="rect">
            <a:avLst/>
          </a:prstGeom>
          <a:solidFill>
            <a:srgbClr val="AADB1E"/>
          </a:solidFill>
          <a:ln w="9525">
            <a:noFill/>
            <a:bevel/>
          </a:ln>
        </p:spPr>
        <p:txBody>
          <a:bodyPr lIns="51435" tIns="25717" rIns="51435" bIns="25717"/>
          <a:lstStyle/>
          <a:p>
            <a:pPr algn="ctr"/>
            <a:endParaRPr lang="zh-CN" altLang="zh-CN" sz="1350">
              <a:solidFill>
                <a:srgbClr val="000000"/>
              </a:solidFill>
              <a:latin typeface="Titillium Web"/>
              <a:ea typeface="微软雅黑" panose="020B0503020204020204" pitchFamily="34" charset="-122"/>
              <a:sym typeface="Titillium Web"/>
            </a:endParaRPr>
          </a:p>
        </p:txBody>
      </p:sp>
      <p:sp>
        <p:nvSpPr>
          <p:cNvPr id="22" name="直角三角形 42"/>
          <p:cNvSpPr>
            <a:spLocks noChangeArrowheads="1"/>
          </p:cNvSpPr>
          <p:nvPr userDrawn="1"/>
        </p:nvSpPr>
        <p:spPr bwMode="auto">
          <a:xfrm>
            <a:off x="5887630" y="141685"/>
            <a:ext cx="161925" cy="270272"/>
          </a:xfrm>
          <a:prstGeom prst="rtTriangle">
            <a:avLst/>
          </a:prstGeom>
          <a:solidFill>
            <a:schemeClr val="bg1"/>
          </a:solidFill>
          <a:ln w="9525">
            <a:noFill/>
            <a:bevel/>
          </a:ln>
        </p:spPr>
        <p:txBody>
          <a:bodyPr lIns="51435" tIns="25717" rIns="51435" bIns="25717"/>
          <a:lstStyle/>
          <a:p>
            <a:pPr algn="ctr"/>
            <a:endParaRPr lang="zh-CN" altLang="zh-CN" sz="1350">
              <a:solidFill>
                <a:srgbClr val="000000"/>
              </a:solidFill>
              <a:latin typeface="Titillium Web"/>
              <a:ea typeface="微软雅黑" panose="020B0503020204020204" pitchFamily="34" charset="-122"/>
              <a:sym typeface="Titillium Web"/>
            </a:endParaRPr>
          </a:p>
        </p:txBody>
      </p:sp>
      <p:cxnSp>
        <p:nvCxnSpPr>
          <p:cNvPr id="40" name="直接连接符 39"/>
          <p:cNvCxnSpPr/>
          <p:nvPr userDrawn="1"/>
        </p:nvCxnSpPr>
        <p:spPr>
          <a:xfrm>
            <a:off x="1493658" y="140324"/>
            <a:ext cx="0" cy="2499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8" name="图片 8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89300" y="131071"/>
            <a:ext cx="993050" cy="270000"/>
          </a:xfrm>
          <a:prstGeom prst="rect">
            <a:avLst/>
          </a:prstGeom>
        </p:spPr>
      </p:pic>
      <p:sp>
        <p:nvSpPr>
          <p:cNvPr id="23" name="直接连接符 49"/>
          <p:cNvSpPr>
            <a:spLocks noChangeShapeType="1"/>
          </p:cNvSpPr>
          <p:nvPr userDrawn="1"/>
        </p:nvSpPr>
        <p:spPr bwMode="auto">
          <a:xfrm flipV="1">
            <a:off x="380315" y="411510"/>
            <a:ext cx="8379113" cy="1"/>
          </a:xfrm>
          <a:prstGeom prst="line">
            <a:avLst/>
          </a:prstGeom>
          <a:noFill/>
          <a:ln w="12700">
            <a:solidFill>
              <a:srgbClr val="AADB1E"/>
            </a:solidFill>
            <a:bevel/>
          </a:ln>
        </p:spPr>
        <p:txBody>
          <a:bodyPr lIns="51435" tIns="25717" rIns="51435" bIns="25717"/>
          <a:lstStyle/>
          <a:p>
            <a:endParaRPr lang="zh-CN" altLang="en-US" sz="1350" dirty="0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2800829" y="884229"/>
            <a:ext cx="3564255" cy="0"/>
          </a:xfrm>
          <a:prstGeom prst="line">
            <a:avLst/>
          </a:prstGeom>
          <a:ln w="6350">
            <a:solidFill>
              <a:srgbClr val="5356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 userDrawn="1"/>
        </p:nvSpPr>
        <p:spPr>
          <a:xfrm>
            <a:off x="4285776" y="870418"/>
            <a:ext cx="593884" cy="27146"/>
          </a:xfrm>
          <a:prstGeom prst="rect">
            <a:avLst/>
          </a:prstGeom>
          <a:solidFill>
            <a:srgbClr val="AADB1E"/>
          </a:solidFill>
          <a:ln>
            <a:solidFill>
              <a:srgbClr val="AADB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72EDA-5AC1-4638-86A2-06C417A5D32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C8F90-55F5-4A2D-863C-0F6918D05025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7.png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jpeg"/><Relationship Id="rId1" Type="http://schemas.openxmlformats.org/officeDocument/2006/relationships/tags" Target="../tags/tag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1.png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3.jpeg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jpeg"/><Relationship Id="rId1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jpeg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jpeg"/><Relationship Id="rId1" Type="http://schemas.openxmlformats.org/officeDocument/2006/relationships/tags" Target="../tags/tag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jpeg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9144001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1397823" y="2067694"/>
            <a:ext cx="6299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文本框 7"/>
          <p:cNvSpPr txBox="1"/>
          <p:nvPr>
            <p:custDataLst>
              <p:tags r:id="rId3"/>
            </p:custDataLst>
          </p:nvPr>
        </p:nvSpPr>
        <p:spPr>
          <a:xfrm>
            <a:off x="757773" y="1462755"/>
            <a:ext cx="7632849" cy="6769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endParaRPr lang="zh-CN" altLang="en-US" sz="2800" b="1" kern="1500" spc="300" dirty="0">
              <a:gradFill>
                <a:gsLst>
                  <a:gs pos="53000">
                    <a:schemeClr val="bg1"/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</a:gradFill>
              <a:effectLst>
                <a:outerShdw blurRad="254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8" name="文本框 28"/>
          <p:cNvSpPr txBox="1"/>
          <p:nvPr>
            <p:custDataLst>
              <p:tags r:id="rId4"/>
            </p:custDataLst>
          </p:nvPr>
        </p:nvSpPr>
        <p:spPr>
          <a:xfrm>
            <a:off x="1426503" y="2859782"/>
            <a:ext cx="6241841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914400" eaLnBrk="1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140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芜湖行健智能机器人有限公司</a:t>
            </a:r>
            <a:endParaRPr kumimoji="0" lang="en-US" altLang="zh-CN" sz="1400" kern="1200" cap="none" spc="0" normalizeH="0" baseline="0" noProof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R="0" algn="ctr" defTabSz="914400" eaLnBrk="1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140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哈尔滨行健智能机器人有限公司</a:t>
            </a:r>
            <a:endParaRPr lang="zh-CN" altLang="en-US" sz="1400" spc="300" noProof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1691844" y="3856515"/>
            <a:ext cx="547260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None/>
            </a:pPr>
            <a:r>
              <a:rPr lang="en-US" altLang="zh-CN" sz="1600" kern="300" spc="100" dirty="0">
                <a:solidFill>
                  <a:schemeClr val="bg1"/>
                </a:solidFill>
                <a:effectLst/>
                <a:uFillTx/>
                <a:cs typeface="+mn-ea"/>
                <a:sym typeface="+mn-ea"/>
              </a:rPr>
              <a:t>2025-3-3</a:t>
            </a:r>
            <a:endParaRPr lang="zh-CN" altLang="en-US" sz="1600" kern="300" spc="100" dirty="0">
              <a:solidFill>
                <a:schemeClr val="bg1"/>
              </a:solidFill>
              <a:effectLst/>
              <a:uFillTx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</a:fld>
            <a:endParaRPr lang="zh-CN" altLang="en-US"/>
          </a:p>
        </p:txBody>
      </p:sp>
      <p:sp>
        <p:nvSpPr>
          <p:cNvPr id="2" name="Rectangle 14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483870"/>
            <a:ext cx="8482965" cy="4502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1.5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400" b="1">
                <a:sym typeface="+mn-ea"/>
              </a:rPr>
              <a:t>各轴的传动及动力传输组件：</a:t>
            </a:r>
            <a:r>
              <a:rPr lang="zh-CN" altLang="en-US" sz="1400" b="1">
                <a:sym typeface="+mn-ea"/>
              </a:rPr>
              <a:t>：</a:t>
            </a:r>
            <a:endParaRPr lang="zh-CN" altLang="en-US" sz="1400" b="1">
              <a:sym typeface="+mn-ea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>
              <a:sym typeface="+mn-ea"/>
            </a:endParaRP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endParaRPr lang="zh-CN" altLang="en-US" sz="1400" dirty="0">
              <a:sym typeface="+mn-ea"/>
            </a:endParaRPr>
          </a:p>
          <a:p>
            <a:pPr marL="163830" lvl="1" indent="-163830" algn="l" eaLnBrk="1" hangingPunct="1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sym typeface="+mn-ea"/>
              </a:rPr>
              <a:t>             </a:t>
            </a:r>
            <a:endParaRPr lang="zh-CN" altLang="en-US" sz="1400" dirty="0">
              <a:highlight>
                <a:srgbClr val="FFFF00"/>
              </a:highligh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460" y="1059815"/>
            <a:ext cx="3048000" cy="28346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移动单元由线性导轨引导，并通过位于地面导轨上的齿条和小齿轮进行动力传输。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线性导轨有助于设备平稳运行，而传动系统使用伺服电机、低间隙行星齿轮箱以及齿轮齿条机构，如图所示。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通过使用消除间隙的设备，可以减少或完全消除齿轮和小齿轮之间的配合间隙。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这样可以减少换向时的滞后，从而提高设备在运行过程中的重复精度。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28"/>
          <p:cNvPicPr>
            <a:picLocks noChangeAspect="1"/>
          </p:cNvPicPr>
          <p:nvPr/>
        </p:nvPicPr>
        <p:blipFill>
          <a:blip r:embed="rId2"/>
          <a:srcRect l="-7" t="-5" r="-7" b="16567"/>
          <a:stretch>
            <a:fillRect/>
          </a:stretch>
        </p:blipFill>
        <p:spPr>
          <a:xfrm>
            <a:off x="4572000" y="1056005"/>
            <a:ext cx="1522730" cy="1898650"/>
          </a:xfrm>
          <a:prstGeom prst="rect">
            <a:avLst/>
          </a:prstGeom>
        </p:spPr>
      </p:pic>
      <p:pic>
        <p:nvPicPr>
          <p:cNvPr id="4" name="图片 23"/>
          <p:cNvPicPr>
            <a:picLocks noChangeAspect="1"/>
          </p:cNvPicPr>
          <p:nvPr/>
        </p:nvPicPr>
        <p:blipFill>
          <a:blip r:embed="rId3"/>
          <a:srcRect l="-4" t="-8" r="-4" b="-8"/>
          <a:stretch>
            <a:fillRect/>
          </a:stretch>
        </p:blipFill>
        <p:spPr>
          <a:xfrm>
            <a:off x="5436235" y="3216275"/>
            <a:ext cx="2077720" cy="1090930"/>
          </a:xfrm>
          <a:prstGeom prst="rect">
            <a:avLst/>
          </a:prstGeom>
        </p:spPr>
      </p:pic>
      <p:pic>
        <p:nvPicPr>
          <p:cNvPr id="11" name="Picture 10" descr="An orange rectangular object with holes&#10;&#10;AI-generated content may be incorrect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200" y="1056005"/>
            <a:ext cx="1421765" cy="1896110"/>
          </a:xfrm>
          <a:prstGeom prst="rect">
            <a:avLst/>
          </a:prstGeom>
        </p:spPr>
      </p:pic>
      <p:sp>
        <p:nvSpPr>
          <p:cNvPr id="15" name="Arrow: Right 14"/>
          <p:cNvSpPr/>
          <p:nvPr/>
        </p:nvSpPr>
        <p:spPr>
          <a:xfrm>
            <a:off x="6228080" y="1776730"/>
            <a:ext cx="661035" cy="454660"/>
          </a:xfrm>
          <a:prstGeom prst="rightArrow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</a:fld>
            <a:endParaRPr lang="zh-CN" altLang="en-US"/>
          </a:p>
        </p:txBody>
      </p:sp>
      <p:sp>
        <p:nvSpPr>
          <p:cNvPr id="2" name="Rectangle 14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483870"/>
            <a:ext cx="8482965" cy="4502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1.6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400" b="1">
                <a:sym typeface="+mn-ea"/>
              </a:rPr>
              <a:t>机械臂（</a:t>
            </a:r>
            <a:r>
              <a:rPr lang="en-US" altLang="zh-CN" sz="1400" b="1">
                <a:sym typeface="+mn-ea"/>
              </a:rPr>
              <a:t>6 </a:t>
            </a:r>
            <a:r>
              <a:rPr lang="zh-CN" altLang="en-US" sz="1400" b="1">
                <a:sym typeface="+mn-ea"/>
              </a:rPr>
              <a:t>轴）</a:t>
            </a:r>
            <a:r>
              <a:rPr lang="zh-CN" altLang="en-US" sz="1400" b="1">
                <a:sym typeface="+mn-ea"/>
              </a:rPr>
              <a:t>：</a:t>
            </a:r>
            <a:r>
              <a:rPr lang="zh-CN" altLang="en-US" sz="1400" b="1">
                <a:sym typeface="+mn-ea"/>
              </a:rPr>
              <a:t>：</a:t>
            </a:r>
            <a:endParaRPr lang="zh-CN" altLang="en-US" sz="1400" b="1">
              <a:sym typeface="+mn-ea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>
              <a:sym typeface="+mn-ea"/>
            </a:endParaRP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endParaRPr lang="zh-CN" altLang="en-US" sz="1400" dirty="0">
              <a:sym typeface="+mn-ea"/>
            </a:endParaRPr>
          </a:p>
          <a:p>
            <a:pPr marL="163830" lvl="1" indent="-163830" algn="l" eaLnBrk="1" hangingPunct="1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sym typeface="+mn-ea"/>
              </a:rPr>
              <a:t>             </a:t>
            </a:r>
            <a:endParaRPr lang="zh-CN" altLang="en-US" sz="1400" dirty="0">
              <a:highlight>
                <a:srgbClr val="FFFF00"/>
              </a:highligh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460" y="1059815"/>
            <a:ext cx="3048000" cy="28346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sym typeface="+mn-ea"/>
              </a:rPr>
              <a:t>1</a:t>
            </a:r>
            <a:r>
              <a:rPr lang="zh-CN" altLang="en-US" sz="1200" dirty="0">
                <a:sym typeface="+mn-ea"/>
              </a:rPr>
              <a:t>、</a:t>
            </a:r>
            <a:r>
              <a:rPr lang="zh-CN" sz="1200" dirty="0">
                <a:sym typeface="+mn-ea"/>
              </a:rPr>
              <a:t>机器人选用</a:t>
            </a:r>
            <a:r>
              <a:rPr lang="en-US" sz="1200" dirty="0">
                <a:sym typeface="+mn-ea"/>
              </a:rPr>
              <a:t>YASKAWA</a:t>
            </a:r>
            <a:r>
              <a:rPr lang="zh-CN" altLang="en-US" sz="1200" dirty="0">
                <a:sym typeface="+mn-ea"/>
              </a:rPr>
              <a:t>六轴焊接机器人；</a:t>
            </a:r>
            <a:endParaRPr lang="en-US" altLang="zh-CN" sz="12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sym typeface="+mn-ea"/>
              </a:rPr>
              <a:t>2</a:t>
            </a:r>
            <a:r>
              <a:rPr lang="zh-CN" altLang="en-US" sz="1200" dirty="0">
                <a:sym typeface="+mn-ea"/>
              </a:rPr>
              <a:t>、机器人末端配置激光视觉跟踪装置，视觉装置实现对工件焊缝起点的定位，焊接过程中对焊缝的精准跟踪和焊接</a:t>
            </a:r>
            <a:endParaRPr lang="zh-CN" altLang="en-US" sz="12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sym typeface="+mn-ea"/>
              </a:rPr>
              <a:t>3</a:t>
            </a:r>
            <a:r>
              <a:rPr lang="zh-CN" altLang="en-US" sz="1200" dirty="0">
                <a:sym typeface="+mn-ea"/>
              </a:rPr>
              <a:t>、焊枪配有防碰撞装置，焊接过程中若发生碰撞则设备会立即停止并报警，避免设备损坏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Picture 5" descr="A large industrial machine in a factory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01" y="987739"/>
            <a:ext cx="3897630" cy="29232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8"/>
          <p:cNvSpPr txBox="1"/>
          <p:nvPr/>
        </p:nvSpPr>
        <p:spPr>
          <a:xfrm>
            <a:off x="3796756" y="1203598"/>
            <a:ext cx="15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i="1" spc="-15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义启粗黑体" panose="02000800000000000000" pitchFamily="2" charset="-128"/>
                <a:ea typeface="义启粗黑体" panose="02000800000000000000" pitchFamily="2" charset="-128"/>
              </a:defRPr>
            </a:lvl1pPr>
          </a:lstStyle>
          <a:p>
            <a:pPr algn="ctr"/>
            <a:r>
              <a:rPr lang="zh-CN" altLang="en-US" sz="2900" b="1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sz="2900" b="1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endParaRPr lang="zh-CN" altLang="en-US" sz="2900" b="1" i="0" spc="0" dirty="0">
              <a:solidFill>
                <a:srgbClr val="192B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110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PART </a:t>
            </a:r>
            <a:r>
              <a:rPr lang="en-US" altLang="zh-CN" sz="110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TWO</a:t>
            </a:r>
            <a:endParaRPr lang="zh-CN" altLang="en-US" sz="1100" i="0" spc="0" dirty="0">
              <a:solidFill>
                <a:srgbClr val="192BB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55"/>
          <p:cNvSpPr txBox="1"/>
          <p:nvPr/>
        </p:nvSpPr>
        <p:spPr>
          <a:xfrm>
            <a:off x="3647991" y="2989447"/>
            <a:ext cx="1827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ctr" defTabSz="914400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2400" b="1" dirty="0">
              <a:solidFill>
                <a:srgbClr val="192B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8"/>
          <p:cNvSpPr txBox="1"/>
          <p:nvPr/>
        </p:nvSpPr>
        <p:spPr>
          <a:xfrm>
            <a:off x="3796756" y="1203598"/>
            <a:ext cx="15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i="1" spc="-15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义启粗黑体" panose="02000800000000000000" pitchFamily="2" charset="-128"/>
                <a:ea typeface="义启粗黑体" panose="02000800000000000000" pitchFamily="2" charset="-128"/>
              </a:defRPr>
            </a:lvl1pPr>
          </a:lstStyle>
          <a:p>
            <a:pPr algn="ctr"/>
            <a:r>
              <a:rPr lang="zh-CN" altLang="en-US" sz="2900" b="1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sz="2900" b="1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endParaRPr lang="zh-CN" altLang="en-US" sz="2900" b="1" i="0" spc="0" dirty="0">
              <a:solidFill>
                <a:srgbClr val="192B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110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PART </a:t>
            </a:r>
            <a:r>
              <a:rPr lang="en-US" altLang="zh-CN" sz="110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THREE</a:t>
            </a:r>
            <a:endParaRPr lang="zh-CN" altLang="en-US" sz="1100" i="0" spc="0" dirty="0">
              <a:solidFill>
                <a:srgbClr val="192BB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55"/>
          <p:cNvSpPr txBox="1"/>
          <p:nvPr/>
        </p:nvSpPr>
        <p:spPr>
          <a:xfrm>
            <a:off x="3647991" y="2989447"/>
            <a:ext cx="1827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ctr" defTabSz="914400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2400" b="1" dirty="0">
              <a:solidFill>
                <a:srgbClr val="192B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8"/>
          <p:cNvSpPr txBox="1"/>
          <p:nvPr/>
        </p:nvSpPr>
        <p:spPr>
          <a:xfrm>
            <a:off x="3796756" y="1203598"/>
            <a:ext cx="15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i="1" spc="-15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义启粗黑体" panose="02000800000000000000" pitchFamily="2" charset="-128"/>
                <a:ea typeface="义启粗黑体" panose="02000800000000000000" pitchFamily="2" charset="-128"/>
              </a:defRPr>
            </a:lvl1pPr>
          </a:lstStyle>
          <a:p>
            <a:pPr algn="ctr"/>
            <a:r>
              <a:rPr lang="zh-CN" altLang="en-US" sz="2900" b="1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sz="2900" b="1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endParaRPr lang="zh-CN" altLang="en-US" sz="2900" b="1" i="0" spc="0" dirty="0">
              <a:solidFill>
                <a:srgbClr val="192B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110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PART </a:t>
            </a:r>
            <a:r>
              <a:rPr lang="en-US" altLang="zh-CN" sz="110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FOUR</a:t>
            </a:r>
            <a:endParaRPr lang="zh-CN" altLang="en-US" sz="1100" i="0" spc="0" dirty="0">
              <a:solidFill>
                <a:srgbClr val="192BB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55"/>
          <p:cNvSpPr txBox="1"/>
          <p:nvPr/>
        </p:nvSpPr>
        <p:spPr>
          <a:xfrm>
            <a:off x="3347864" y="2989447"/>
            <a:ext cx="252027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zh-CN" altLang="en-US" sz="2400" b="1" dirty="0">
              <a:solidFill>
                <a:srgbClr val="192B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exe图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" y="1924050"/>
            <a:ext cx="2858770" cy="262191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42405" y="4518343"/>
            <a:ext cx="2133600" cy="274637"/>
          </a:xfrm>
        </p:spPr>
        <p:txBody>
          <a:bodyPr/>
          <a:lstStyle/>
          <a:p>
            <a:fld id="{AFEC8F90-55F5-4A2D-863C-0F6918D05025}" type="slidenum">
              <a:rPr lang="zh-CN" altLang="en-US" smtClean="0"/>
            </a:fld>
            <a:endParaRPr lang="zh-CN" altLang="en-US"/>
          </a:p>
        </p:txBody>
      </p:sp>
      <p:sp>
        <p:nvSpPr>
          <p:cNvPr id="15" name="TextBox 5"/>
          <p:cNvSpPr txBox="1"/>
          <p:nvPr/>
        </p:nvSpPr>
        <p:spPr>
          <a:xfrm>
            <a:off x="122555" y="555625"/>
            <a:ext cx="5735320" cy="1841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latin typeface="微软雅黑" panose="020B0503020204020204" pitchFamily="34" charset="-122"/>
              </a:rPr>
              <a:t>步骤 2: </a:t>
            </a:r>
            <a:r>
              <a:rPr lang="zh-CN" altLang="en-US" sz="1800" b="1" dirty="0"/>
              <a:t>打开</a:t>
            </a:r>
            <a:r>
              <a:rPr lang="en-US" altLang="zh-CN" sz="1800" b="1" dirty="0"/>
              <a:t> XiRobotsw.exe </a:t>
            </a:r>
            <a:r>
              <a:rPr lang="zh-CN" altLang="en-US" sz="1800" b="1" dirty="0"/>
              <a:t>软件</a:t>
            </a:r>
            <a:endParaRPr lang="zh-CN" altLang="en-US" sz="1800" b="1" dirty="0"/>
          </a:p>
        </p:txBody>
      </p:sp>
      <p:sp>
        <p:nvSpPr>
          <p:cNvPr id="19" name="TextBox 16"/>
          <p:cNvSpPr txBox="1"/>
          <p:nvPr/>
        </p:nvSpPr>
        <p:spPr>
          <a:xfrm>
            <a:off x="467360" y="1203960"/>
            <a:ext cx="3795395" cy="3168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dirty="0"/>
              <a:t>右键点击两次以打开软件</a:t>
            </a:r>
            <a:endParaRPr lang="zh-CN" altLang="en-US" dirty="0"/>
          </a:p>
        </p:txBody>
      </p:sp>
      <p:sp>
        <p:nvSpPr>
          <p:cNvPr id="20" name="Arrow: Right 17"/>
          <p:cNvSpPr/>
          <p:nvPr/>
        </p:nvSpPr>
        <p:spPr>
          <a:xfrm>
            <a:off x="3851910" y="3112135"/>
            <a:ext cx="932180" cy="25717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0"/>
          <p:cNvSpPr/>
          <p:nvPr/>
        </p:nvSpPr>
        <p:spPr>
          <a:xfrm>
            <a:off x="1979930" y="3220085"/>
            <a:ext cx="520065" cy="544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"/>
          <p:cNvSpPr txBox="1"/>
          <p:nvPr/>
        </p:nvSpPr>
        <p:spPr>
          <a:xfrm>
            <a:off x="4639945" y="1181100"/>
            <a:ext cx="4340225" cy="3397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zh-CN" sz="1600">
                <a:latin typeface="微软雅黑" panose="020B0503020204020204" pitchFamily="34" charset="-122"/>
              </a:rPr>
              <a:t>初始界面</a:t>
            </a:r>
            <a:endParaRPr lang="zh-CN" sz="1600">
              <a:latin typeface="微软雅黑" panose="020B0503020204020204" pitchFamily="34" charset="-122"/>
            </a:endParaRPr>
          </a:p>
        </p:txBody>
      </p:sp>
      <p:cxnSp>
        <p:nvCxnSpPr>
          <p:cNvPr id="24" name="Connector: Elbow 4"/>
          <p:cNvCxnSpPr>
            <a:stCxn id="22" idx="1"/>
            <a:endCxn id="19" idx="1"/>
          </p:cNvCxnSpPr>
          <p:nvPr/>
        </p:nvCxnSpPr>
        <p:spPr>
          <a:xfrm rot="10800000">
            <a:off x="467360" y="1362710"/>
            <a:ext cx="1512570" cy="2129790"/>
          </a:xfrm>
          <a:prstGeom prst="bentConnector3">
            <a:avLst>
              <a:gd name="adj1" fmla="val 115743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8"/>
          <p:cNvCxnSpPr>
            <a:endCxn id="23" idx="2"/>
          </p:cNvCxnSpPr>
          <p:nvPr/>
        </p:nvCxnSpPr>
        <p:spPr>
          <a:xfrm flipV="1">
            <a:off x="6228080" y="1520825"/>
            <a:ext cx="582295" cy="6191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 descr="初始界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2145030"/>
            <a:ext cx="4119880" cy="21913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初始界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" y="2211705"/>
            <a:ext cx="4119880" cy="2191385"/>
          </a:xfrm>
          <a:prstGeom prst="rect">
            <a:avLst/>
          </a:prstGeom>
        </p:spPr>
      </p:pic>
      <p:sp>
        <p:nvSpPr>
          <p:cNvPr id="15" name="TextBox 5"/>
          <p:cNvSpPr txBox="1"/>
          <p:nvPr/>
        </p:nvSpPr>
        <p:spPr>
          <a:xfrm>
            <a:off x="122555" y="555625"/>
            <a:ext cx="5735320" cy="1841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latin typeface="微软雅黑" panose="020B0503020204020204" pitchFamily="34" charset="-122"/>
              </a:rPr>
              <a:t>步骤 </a:t>
            </a:r>
            <a:r>
              <a:rPr lang="en-US" sz="1600">
                <a:latin typeface="微软雅黑" panose="020B0503020204020204" pitchFamily="34" charset="-122"/>
              </a:rPr>
              <a:t>3</a:t>
            </a:r>
            <a:r>
              <a:rPr sz="1600">
                <a:latin typeface="微软雅黑" panose="020B0503020204020204" pitchFamily="34" charset="-122"/>
              </a:rPr>
              <a:t>: </a:t>
            </a:r>
            <a:r>
              <a:rPr lang="zh-CN" altLang="en-US" sz="1800" b="1" dirty="0"/>
              <a:t>点击开始</a:t>
            </a:r>
            <a:endParaRPr lang="zh-CN" altLang="en-US" sz="1800" b="1" dirty="0"/>
          </a:p>
        </p:txBody>
      </p:sp>
      <p:sp>
        <p:nvSpPr>
          <p:cNvPr id="11" name="TextBox 10"/>
          <p:cNvSpPr txBox="1"/>
          <p:nvPr>
            <p:custDataLst>
              <p:tags r:id="rId2"/>
            </p:custDataLst>
          </p:nvPr>
        </p:nvSpPr>
        <p:spPr>
          <a:xfrm>
            <a:off x="460375" y="1131570"/>
            <a:ext cx="3384550" cy="6089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noAutofit/>
          </a:bodyPr>
          <a:p>
            <a:pPr algn="ctr"/>
            <a:r>
              <a:rPr lang="zh-CN" sz="1600">
                <a:latin typeface="微软雅黑" panose="020B0503020204020204" pitchFamily="34" charset="-122"/>
              </a:rPr>
              <a:t>点击红框中的【进入系统】按钮进入软件操作界面</a:t>
            </a:r>
            <a:endParaRPr lang="zh-CN" sz="1600">
              <a:latin typeface="微软雅黑" panose="020B0503020204020204" pitchFamily="34" charset="-122"/>
            </a:endParaRPr>
          </a:p>
        </p:txBody>
      </p:sp>
      <p:sp>
        <p:nvSpPr>
          <p:cNvPr id="13" name="Arrow: Right 12"/>
          <p:cNvSpPr/>
          <p:nvPr>
            <p:custDataLst>
              <p:tags r:id="rId3"/>
            </p:custDataLst>
          </p:nvPr>
        </p:nvSpPr>
        <p:spPr>
          <a:xfrm>
            <a:off x="4461510" y="3219450"/>
            <a:ext cx="647065" cy="245745"/>
          </a:xfrm>
          <a:prstGeom prst="rightArrow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extBox 16"/>
          <p:cNvSpPr txBox="1"/>
          <p:nvPr>
            <p:custDataLst>
              <p:tags r:id="rId4"/>
            </p:custDataLst>
          </p:nvPr>
        </p:nvSpPr>
        <p:spPr>
          <a:xfrm>
            <a:off x="5570855" y="1131570"/>
            <a:ext cx="3384550" cy="5784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noAutofit/>
          </a:bodyPr>
          <a:p>
            <a:pPr algn="ctr"/>
            <a:r>
              <a:rPr lang="zh-CN" altLang="en-US" sz="1800" dirty="0"/>
              <a:t>在如图所示的窗口中执行所有自动焊接流程</a:t>
            </a:r>
            <a:endParaRPr lang="zh-CN" altLang="en-US" sz="1800" dirty="0"/>
          </a:p>
        </p:txBody>
      </p:sp>
      <p:sp>
        <p:nvSpPr>
          <p:cNvPr id="6" name="Rectangle: Rounded Corners 5"/>
          <p:cNvSpPr/>
          <p:nvPr>
            <p:custDataLst>
              <p:tags r:id="rId5"/>
            </p:custDataLst>
          </p:nvPr>
        </p:nvSpPr>
        <p:spPr>
          <a:xfrm>
            <a:off x="3531235" y="3514725"/>
            <a:ext cx="725805" cy="19367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0" name="Connector: Elbow 9"/>
          <p:cNvCxnSpPr>
            <a:stCxn id="6" idx="3"/>
            <a:endCxn id="11" idx="3"/>
          </p:cNvCxnSpPr>
          <p:nvPr>
            <p:custDataLst>
              <p:tags r:id="rId6"/>
            </p:custDataLst>
          </p:nvPr>
        </p:nvCxnSpPr>
        <p:spPr>
          <a:xfrm flipH="1" flipV="1">
            <a:off x="3844925" y="1436370"/>
            <a:ext cx="412115" cy="2175510"/>
          </a:xfrm>
          <a:prstGeom prst="bentConnector3">
            <a:avLst>
              <a:gd name="adj1" fmla="val -26964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7" idx="2"/>
          </p:cNvCxnSpPr>
          <p:nvPr>
            <p:custDataLst>
              <p:tags r:id="rId7"/>
            </p:custDataLst>
          </p:nvPr>
        </p:nvCxnSpPr>
        <p:spPr>
          <a:xfrm flipV="1">
            <a:off x="6948170" y="1710055"/>
            <a:ext cx="314960" cy="501650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主界面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8580" y="2197100"/>
            <a:ext cx="3917950" cy="22059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主界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1923415"/>
            <a:ext cx="3917950" cy="2205990"/>
          </a:xfrm>
          <a:prstGeom prst="rect">
            <a:avLst/>
          </a:prstGeom>
        </p:spPr>
      </p:pic>
      <p:sp>
        <p:nvSpPr>
          <p:cNvPr id="15" name="TextBox 5"/>
          <p:cNvSpPr txBox="1"/>
          <p:nvPr/>
        </p:nvSpPr>
        <p:spPr>
          <a:xfrm>
            <a:off x="122555" y="555625"/>
            <a:ext cx="5735320" cy="1841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latin typeface="微软雅黑" panose="020B0503020204020204" pitchFamily="34" charset="-122"/>
              </a:rPr>
              <a:t>步骤 </a:t>
            </a:r>
            <a:r>
              <a:rPr lang="en-US" sz="1600">
                <a:latin typeface="微软雅黑" panose="020B0503020204020204" pitchFamily="34" charset="-122"/>
              </a:rPr>
              <a:t>4</a:t>
            </a:r>
            <a:r>
              <a:rPr sz="1600">
                <a:latin typeface="微软雅黑" panose="020B0503020204020204" pitchFamily="34" charset="-122"/>
              </a:rPr>
              <a:t>: </a:t>
            </a:r>
            <a:r>
              <a:rPr lang="zh-CN" sz="1600">
                <a:latin typeface="微软雅黑" panose="020B0503020204020204" pitchFamily="34" charset="-122"/>
              </a:rPr>
              <a:t>选择</a:t>
            </a:r>
            <a:r>
              <a:rPr lang="zh-CN" sz="1600">
                <a:latin typeface="微软雅黑" panose="020B0503020204020204" pitchFamily="34" charset="-122"/>
              </a:rPr>
              <a:t>工件类型</a:t>
            </a:r>
            <a:endParaRPr lang="zh-CN" sz="1600">
              <a:latin typeface="微软雅黑" panose="020B0503020204020204" pitchFamily="34" charset="-122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3906520" y="3075305"/>
            <a:ext cx="478790" cy="27241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2" idx="0"/>
            <a:endCxn id="3" idx="1"/>
          </p:cNvCxnSpPr>
          <p:nvPr/>
        </p:nvCxnSpPr>
        <p:spPr>
          <a:xfrm flipV="1">
            <a:off x="4146232" y="1497171"/>
            <a:ext cx="2154555" cy="1577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4838065" y="2715895"/>
            <a:ext cx="4182110" cy="2132330"/>
          </a:xfrm>
          <a:prstGeom prst="rect">
            <a:avLst/>
          </a:prstGeom>
          <a:noFill/>
          <a:ln w="12700">
            <a:solidFill>
              <a:srgbClr val="C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sz="1600">
                <a:latin typeface="微软雅黑" panose="020B0503020204020204" pitchFamily="34" charset="-122"/>
              </a:rPr>
              <a:t>屋面梁</a:t>
            </a:r>
            <a:r>
              <a:rPr sz="1600">
                <a:latin typeface="微软雅黑" panose="020B0503020204020204" pitchFamily="34" charset="-122"/>
              </a:rPr>
              <a:t>– </a:t>
            </a:r>
            <a:r>
              <a:rPr lang="zh-CN" sz="1600">
                <a:latin typeface="微软雅黑" panose="020B0503020204020204" pitchFamily="34" charset="-122"/>
              </a:rPr>
              <a:t>梁、柱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sz="1600">
                <a:latin typeface="微软雅黑" panose="020B0503020204020204" pitchFamily="34" charset="-122"/>
              </a:rPr>
              <a:t>小件</a:t>
            </a:r>
            <a:r>
              <a:rPr sz="1600">
                <a:latin typeface="微软雅黑" panose="020B0503020204020204" pitchFamily="34" charset="-122"/>
              </a:rPr>
              <a:t>– </a:t>
            </a:r>
            <a:endParaRPr sz="1600">
              <a:latin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sz="1600">
                <a:latin typeface="微软雅黑" panose="020B0503020204020204" pitchFamily="34" charset="-122"/>
              </a:rPr>
              <a:t>全扫描焊接</a:t>
            </a:r>
            <a:r>
              <a:rPr sz="1600">
                <a:latin typeface="微软雅黑" panose="020B0503020204020204" pitchFamily="34" charset="-122"/>
              </a:rPr>
              <a:t> – </a:t>
            </a:r>
            <a:r>
              <a:rPr lang="zh-CN" sz="1600">
                <a:latin typeface="微软雅黑" panose="020B0503020204020204" pitchFamily="34" charset="-122"/>
              </a:rPr>
              <a:t>圆弧、自由曲线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sz="1600">
                <a:latin typeface="微软雅黑" panose="020B0503020204020204" pitchFamily="34" charset="-122"/>
              </a:rPr>
              <a:t>模型</a:t>
            </a:r>
            <a:r>
              <a:rPr sz="1600">
                <a:latin typeface="微软雅黑" panose="020B0503020204020204" pitchFamily="34" charset="-122"/>
              </a:rPr>
              <a:t>–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indent="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 descr="工件选择"/>
          <p:cNvPicPr>
            <a:picLocks noChangeAspect="1"/>
          </p:cNvPicPr>
          <p:nvPr/>
        </p:nvPicPr>
        <p:blipFill>
          <a:blip r:embed="rId2"/>
          <a:srcRect l="77791" t="2113" r="2381" b="48754"/>
          <a:stretch>
            <a:fillRect/>
          </a:stretch>
        </p:blipFill>
        <p:spPr>
          <a:xfrm>
            <a:off x="6300470" y="987425"/>
            <a:ext cx="935990" cy="11518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扫描范围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0335" y="2961005"/>
            <a:ext cx="2538095" cy="1632585"/>
          </a:xfrm>
          <a:prstGeom prst="rect">
            <a:avLst/>
          </a:prstGeom>
        </p:spPr>
      </p:pic>
      <p:pic>
        <p:nvPicPr>
          <p:cNvPr id="11" name="图片 10" descr="主界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591435"/>
            <a:ext cx="3917950" cy="2205990"/>
          </a:xfrm>
          <a:prstGeom prst="rect">
            <a:avLst/>
          </a:prstGeom>
        </p:spPr>
      </p:pic>
      <p:sp>
        <p:nvSpPr>
          <p:cNvPr id="15" name="TextBox 5"/>
          <p:cNvSpPr txBox="1"/>
          <p:nvPr/>
        </p:nvSpPr>
        <p:spPr>
          <a:xfrm>
            <a:off x="122555" y="555625"/>
            <a:ext cx="5735320" cy="1841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latin typeface="微软雅黑" panose="020B0503020204020204" pitchFamily="34" charset="-122"/>
              </a:rPr>
              <a:t>步骤 </a:t>
            </a:r>
            <a:r>
              <a:rPr lang="en-US" sz="1600">
                <a:latin typeface="微软雅黑" panose="020B0503020204020204" pitchFamily="34" charset="-122"/>
              </a:rPr>
              <a:t>5</a:t>
            </a:r>
            <a:r>
              <a:rPr sz="1600">
                <a:latin typeface="微软雅黑" panose="020B0503020204020204" pitchFamily="34" charset="-122"/>
              </a:rPr>
              <a:t>: </a:t>
            </a:r>
            <a:r>
              <a:rPr sz="1600">
                <a:latin typeface="微软雅黑" panose="020B0503020204020204" pitchFamily="34" charset="-122"/>
                <a:sym typeface="+mn-ea"/>
              </a:rPr>
              <a:t>扫描范围</a:t>
            </a:r>
            <a:endParaRPr lang="zh-CN" sz="1600"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05" y="988060"/>
            <a:ext cx="4329430" cy="142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600">
                <a:latin typeface="微软雅黑" panose="020B0503020204020204" pitchFamily="34" charset="-122"/>
              </a:rPr>
              <a:t>- </a:t>
            </a:r>
            <a:r>
              <a:rPr lang="zh-CN" sz="1600">
                <a:latin typeface="微软雅黑" panose="020B0503020204020204" pitchFamily="34" charset="-122"/>
              </a:rPr>
              <a:t>坐标原点位于轨道中间</a:t>
            </a:r>
            <a:r>
              <a:rPr lang="zh-CN" sz="1600">
                <a:latin typeface="微软雅黑" panose="020B0503020204020204" pitchFamily="34" charset="-122"/>
              </a:rPr>
              <a:t>位置</a:t>
            </a:r>
            <a:endParaRPr lang="zh-CN" sz="1600">
              <a:latin typeface="微软雅黑" panose="020B0503020204020204" pitchFamily="34" charset="-122"/>
            </a:endParaRPr>
          </a:p>
        </p:txBody>
      </p:sp>
      <p:sp>
        <p:nvSpPr>
          <p:cNvPr id="4" name="TextBox 14"/>
          <p:cNvSpPr txBox="1"/>
          <p:nvPr/>
        </p:nvSpPr>
        <p:spPr>
          <a:xfrm>
            <a:off x="1115695" y="1635760"/>
            <a:ext cx="1746885" cy="33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p>
            <a:r>
              <a:rPr lang="zh-CN" altLang="en-US" sz="1600" dirty="0"/>
              <a:t>点击【线扫范围】</a:t>
            </a:r>
            <a:endParaRPr lang="zh-CN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4284345" y="1393190"/>
            <a:ext cx="2780665" cy="9347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p>
            <a:r>
              <a:rPr lang="zh-CN" altLang="en-US" dirty="0"/>
              <a:t>线扫按正方向工作：输入起点和终点的数据以进行扫描。</a:t>
            </a:r>
            <a:endParaRPr lang="zh-CN" altLang="en-US" dirty="0"/>
          </a:p>
        </p:txBody>
      </p:sp>
      <p:sp>
        <p:nvSpPr>
          <p:cNvPr id="24" name="Oval 23"/>
          <p:cNvSpPr/>
          <p:nvPr/>
        </p:nvSpPr>
        <p:spPr>
          <a:xfrm>
            <a:off x="7183755" y="4356735"/>
            <a:ext cx="484505" cy="2190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24" idx="6"/>
            <a:endCxn id="28" idx="2"/>
          </p:cNvCxnSpPr>
          <p:nvPr/>
        </p:nvCxnSpPr>
        <p:spPr>
          <a:xfrm flipV="1">
            <a:off x="7668260" y="3575050"/>
            <a:ext cx="778510" cy="8915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812405" y="2283460"/>
            <a:ext cx="1268730" cy="12915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noAutofit/>
          </a:bodyPr>
          <a:p>
            <a:r>
              <a:rPr lang="zh-CN" altLang="en-US" dirty="0"/>
              <a:t>输入参数后，点击</a:t>
            </a:r>
            <a:r>
              <a:rPr lang="en-US" altLang="zh-CN" dirty="0"/>
              <a:t>“</a:t>
            </a:r>
            <a:r>
              <a:rPr lang="zh-CN" altLang="en-US" dirty="0"/>
              <a:t>确认修改</a:t>
            </a:r>
            <a:r>
              <a:rPr lang="en-US" altLang="zh-CN" dirty="0"/>
              <a:t>”</a:t>
            </a:r>
            <a:r>
              <a:rPr lang="zh-CN" altLang="en-US" dirty="0"/>
              <a:t>以保存</a:t>
            </a:r>
            <a:endParaRPr lang="zh-CN" altLang="en-US" dirty="0"/>
          </a:p>
        </p:txBody>
      </p:sp>
      <p:cxnSp>
        <p:nvCxnSpPr>
          <p:cNvPr id="34" name="Connector: Elbow 33"/>
          <p:cNvCxnSpPr>
            <a:endCxn id="28" idx="0"/>
          </p:cNvCxnSpPr>
          <p:nvPr/>
        </p:nvCxnSpPr>
        <p:spPr>
          <a:xfrm>
            <a:off x="7065010" y="1860550"/>
            <a:ext cx="1381760" cy="422910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/>
          <p:cNvSpPr/>
          <p:nvPr/>
        </p:nvSpPr>
        <p:spPr>
          <a:xfrm>
            <a:off x="6876415" y="4011930"/>
            <a:ext cx="558800" cy="32258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stCxn id="53" idx="0"/>
            <a:endCxn id="19" idx="2"/>
          </p:cNvCxnSpPr>
          <p:nvPr/>
        </p:nvCxnSpPr>
        <p:spPr>
          <a:xfrm flipH="1" flipV="1">
            <a:off x="5674995" y="2327910"/>
            <a:ext cx="1480820" cy="16840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/>
          <p:cNvSpPr/>
          <p:nvPr/>
        </p:nvSpPr>
        <p:spPr>
          <a:xfrm>
            <a:off x="2195830" y="4443730"/>
            <a:ext cx="579755" cy="22352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0" name="Connector: Elbow 11"/>
          <p:cNvCxnSpPr>
            <a:stCxn id="6" idx="1"/>
            <a:endCxn id="4" idx="1"/>
          </p:cNvCxnSpPr>
          <p:nvPr/>
        </p:nvCxnSpPr>
        <p:spPr>
          <a:xfrm rot="10800000">
            <a:off x="1115695" y="1803400"/>
            <a:ext cx="1080135" cy="2752090"/>
          </a:xfrm>
          <a:prstGeom prst="bentConnector3">
            <a:avLst>
              <a:gd name="adj1" fmla="val 122046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8"/>
          <p:cNvSpPr/>
          <p:nvPr/>
        </p:nvSpPr>
        <p:spPr>
          <a:xfrm>
            <a:off x="4617275" y="3617943"/>
            <a:ext cx="371192" cy="217283"/>
          </a:xfrm>
          <a:prstGeom prst="rightArrow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5" descr="A screen with a white sticker on it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9530" y="1143000"/>
            <a:ext cx="2093595" cy="1726565"/>
          </a:xfrm>
          <a:prstGeom prst="rect">
            <a:avLst/>
          </a:prstGeom>
        </p:spPr>
      </p:pic>
      <p:pic>
        <p:nvPicPr>
          <p:cNvPr id="39" name="Picture 7" descr="A screen shot of a computer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855" y="1131570"/>
            <a:ext cx="2087245" cy="1737995"/>
          </a:xfrm>
          <a:prstGeom prst="rect">
            <a:avLst/>
          </a:prstGeom>
        </p:spPr>
      </p:pic>
      <p:pic>
        <p:nvPicPr>
          <p:cNvPr id="40" name="Picture 9" descr="A computer screen with a white and green screen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220470"/>
            <a:ext cx="1893570" cy="1593850"/>
          </a:xfrm>
          <a:prstGeom prst="rect">
            <a:avLst/>
          </a:prstGeom>
        </p:spPr>
      </p:pic>
      <p:sp>
        <p:nvSpPr>
          <p:cNvPr id="41" name="Arrow: Right 10"/>
          <p:cNvSpPr/>
          <p:nvPr/>
        </p:nvSpPr>
        <p:spPr>
          <a:xfrm>
            <a:off x="2484120" y="1816100"/>
            <a:ext cx="433070" cy="20256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13"/>
          <p:cNvSpPr/>
          <p:nvPr/>
        </p:nvSpPr>
        <p:spPr>
          <a:xfrm>
            <a:off x="4140200" y="1986915"/>
            <a:ext cx="336550" cy="17335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16"/>
          <p:cNvSpPr/>
          <p:nvPr/>
        </p:nvSpPr>
        <p:spPr>
          <a:xfrm>
            <a:off x="7288530" y="2061845"/>
            <a:ext cx="244475" cy="14351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17"/>
          <p:cNvSpPr/>
          <p:nvPr/>
        </p:nvSpPr>
        <p:spPr>
          <a:xfrm>
            <a:off x="1043940" y="2018665"/>
            <a:ext cx="283845" cy="18542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23"/>
          <p:cNvCxnSpPr>
            <a:stCxn id="45" idx="2"/>
          </p:cNvCxnSpPr>
          <p:nvPr/>
        </p:nvCxnSpPr>
        <p:spPr>
          <a:xfrm>
            <a:off x="1186180" y="2204085"/>
            <a:ext cx="76200" cy="108966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24"/>
          <p:cNvCxnSpPr>
            <a:stCxn id="43" idx="2"/>
            <a:endCxn id="50" idx="0"/>
          </p:cNvCxnSpPr>
          <p:nvPr/>
        </p:nvCxnSpPr>
        <p:spPr>
          <a:xfrm>
            <a:off x="4308634" y="2160235"/>
            <a:ext cx="52705" cy="113347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25"/>
          <p:cNvCxnSpPr>
            <a:stCxn id="44" idx="2"/>
            <a:endCxn id="51" idx="0"/>
          </p:cNvCxnSpPr>
          <p:nvPr/>
        </p:nvCxnSpPr>
        <p:spPr>
          <a:xfrm>
            <a:off x="7411142" y="2205240"/>
            <a:ext cx="210185" cy="108839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27"/>
          <p:cNvSpPr txBox="1"/>
          <p:nvPr/>
        </p:nvSpPr>
        <p:spPr>
          <a:xfrm>
            <a:off x="749300" y="3293745"/>
            <a:ext cx="1468120" cy="45847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zh-CN" sz="1600">
                <a:latin typeface="微软雅黑" panose="020B0503020204020204" pitchFamily="34" charset="-122"/>
              </a:rPr>
              <a:t>点击【</a:t>
            </a:r>
            <a:r>
              <a:rPr lang="zh-CN" sz="1600">
                <a:latin typeface="微软雅黑" panose="020B0503020204020204" pitchFamily="34" charset="-122"/>
              </a:rPr>
              <a:t>确认】</a:t>
            </a:r>
            <a:endParaRPr lang="zh-CN" sz="1600">
              <a:latin typeface="微软雅黑" panose="020B0503020204020204" pitchFamily="34" charset="-122"/>
            </a:endParaRPr>
          </a:p>
        </p:txBody>
      </p:sp>
      <p:sp>
        <p:nvSpPr>
          <p:cNvPr id="50" name="TextBox 31"/>
          <p:cNvSpPr txBox="1"/>
          <p:nvPr/>
        </p:nvSpPr>
        <p:spPr>
          <a:xfrm>
            <a:off x="2917190" y="3293745"/>
            <a:ext cx="2887345" cy="45847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zh-CN" sz="1600">
                <a:latin typeface="微软雅黑" panose="020B0503020204020204" pitchFamily="34" charset="-122"/>
              </a:rPr>
              <a:t>点击【确认】并检查扫描</a:t>
            </a:r>
            <a:r>
              <a:rPr lang="zh-CN" sz="1600">
                <a:latin typeface="微软雅黑" panose="020B0503020204020204" pitchFamily="34" charset="-122"/>
              </a:rPr>
              <a:t>范围</a:t>
            </a:r>
            <a:endParaRPr lang="zh-CN" sz="1600">
              <a:latin typeface="微软雅黑" panose="020B0503020204020204" pitchFamily="34" charset="-122"/>
            </a:endParaRPr>
          </a:p>
        </p:txBody>
      </p:sp>
      <p:sp>
        <p:nvSpPr>
          <p:cNvPr id="51" name="TextBox 32"/>
          <p:cNvSpPr txBox="1"/>
          <p:nvPr/>
        </p:nvSpPr>
        <p:spPr>
          <a:xfrm>
            <a:off x="6876415" y="3293745"/>
            <a:ext cx="1489710" cy="45847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zh-CN" sz="1600">
                <a:latin typeface="微软雅黑" panose="020B0503020204020204" pitchFamily="34" charset="-122"/>
              </a:rPr>
              <a:t>点击【</a:t>
            </a:r>
            <a:r>
              <a:rPr lang="zh-CN" sz="1600">
                <a:latin typeface="微软雅黑" panose="020B0503020204020204" pitchFamily="34" charset="-122"/>
              </a:rPr>
              <a:t>确认】</a:t>
            </a:r>
            <a:endParaRPr lang="zh-CN" sz="1600">
              <a:latin typeface="微软雅黑" panose="020B0503020204020204" pitchFamily="34" charset="-122"/>
            </a:endParaRPr>
          </a:p>
        </p:txBody>
      </p:sp>
      <p:sp>
        <p:nvSpPr>
          <p:cNvPr id="52" name="Arrow: Right 10"/>
          <p:cNvSpPr/>
          <p:nvPr/>
        </p:nvSpPr>
        <p:spPr>
          <a:xfrm>
            <a:off x="5572760" y="1816100"/>
            <a:ext cx="433070" cy="20256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3908927" y="771549"/>
            <a:ext cx="1809363" cy="12922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none" rtlCol="0">
            <a:noAutofit/>
          </a:bodyPr>
          <a:lstStyle/>
          <a:p>
            <a:pPr algn="l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sz="4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</a:t>
            </a:r>
            <a:r>
              <a:rPr lang="en-US" altLang="zh-CN" sz="4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4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录</a:t>
            </a:r>
            <a:endParaRPr lang="zh-CN" altLang="zh-CN" sz="40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23302" y="1779662"/>
            <a:ext cx="2097395" cy="76200"/>
            <a:chOff x="7067" y="2883"/>
            <a:chExt cx="4462" cy="12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7067" y="2943"/>
              <a:ext cx="446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8784" y="2883"/>
              <a:ext cx="1028" cy="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55"/>
          <p:cNvSpPr txBox="1"/>
          <p:nvPr>
            <p:custDataLst>
              <p:tags r:id="rId1"/>
            </p:custDataLst>
          </p:nvPr>
        </p:nvSpPr>
        <p:spPr>
          <a:xfrm>
            <a:off x="6903948" y="3823376"/>
            <a:ext cx="187952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ctr" defTabSz="914400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5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18"/>
          <p:cNvSpPr txBox="1"/>
          <p:nvPr>
            <p:custDataLst>
              <p:tags r:id="rId2"/>
            </p:custDataLst>
          </p:nvPr>
        </p:nvSpPr>
        <p:spPr>
          <a:xfrm>
            <a:off x="753257" y="2639022"/>
            <a:ext cx="1135953" cy="68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i="1" spc="-15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义启粗黑体" panose="02000800000000000000" pitchFamily="2" charset="-128"/>
                <a:ea typeface="义启粗黑体" panose="02000800000000000000" pitchFamily="2" charset="-128"/>
              </a:defRPr>
            </a:lvl1pPr>
          </a:lstStyle>
          <a:p>
            <a:pPr algn="ctr"/>
            <a:r>
              <a:rPr lang="zh-CN" altLang="en-US" sz="2800" b="1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01</a:t>
            </a:r>
            <a:endParaRPr lang="zh-CN" altLang="en-US" sz="2800" b="1" i="0" spc="0" dirty="0">
              <a:solidFill>
                <a:srgbClr val="192B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105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PART ONE</a:t>
            </a:r>
            <a:endParaRPr lang="zh-CN" altLang="en-US" sz="1050" i="0" spc="0" dirty="0">
              <a:solidFill>
                <a:srgbClr val="192BB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9"/>
          <p:cNvSpPr txBox="1"/>
          <p:nvPr>
            <p:custDataLst>
              <p:tags r:id="rId3"/>
            </p:custDataLst>
          </p:nvPr>
        </p:nvSpPr>
        <p:spPr>
          <a:xfrm>
            <a:off x="2181536" y="2627475"/>
            <a:ext cx="1529432" cy="68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i="1" spc="-15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义启粗黑体" panose="02000800000000000000" pitchFamily="2" charset="-128"/>
                <a:ea typeface="义启粗黑体" panose="02000800000000000000" pitchFamily="2" charset="-128"/>
              </a:defRPr>
            </a:lvl1pPr>
          </a:lstStyle>
          <a:p>
            <a:pPr algn="ctr"/>
            <a:r>
              <a:rPr lang="en-US" altLang="zh-CN" sz="2800" b="1" i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02</a:t>
            </a:r>
            <a:endParaRPr lang="en-US" altLang="zh-CN" sz="2800" b="1" i="0" dirty="0">
              <a:solidFill>
                <a:srgbClr val="192BB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en-US" altLang="zh-CN" sz="105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PART</a:t>
            </a:r>
            <a:r>
              <a:rPr lang="en-US" altLang="zh-CN" sz="1050" i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en-US" altLang="zh-CN" sz="105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TWO</a:t>
            </a:r>
            <a:endParaRPr lang="en-US" altLang="zh-CN" sz="1050" i="0" spc="0" dirty="0">
              <a:solidFill>
                <a:srgbClr val="192BB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20"/>
          <p:cNvSpPr txBox="1"/>
          <p:nvPr>
            <p:custDataLst>
              <p:tags r:id="rId4"/>
            </p:custDataLst>
          </p:nvPr>
        </p:nvSpPr>
        <p:spPr>
          <a:xfrm>
            <a:off x="3779083" y="2627477"/>
            <a:ext cx="1551433" cy="68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i="1" spc="-15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义启粗黑体" panose="02000800000000000000" pitchFamily="2" charset="-128"/>
                <a:ea typeface="义启粗黑体" panose="02000800000000000000" pitchFamily="2" charset="-128"/>
              </a:defRPr>
            </a:lvl1pPr>
          </a:lstStyle>
          <a:p>
            <a:pPr algn="ctr"/>
            <a:r>
              <a:rPr lang="zh-CN" altLang="en-US" sz="2800" b="1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03</a:t>
            </a:r>
            <a:endParaRPr lang="en-US" altLang="zh-CN" sz="2800" b="1" i="0" dirty="0">
              <a:solidFill>
                <a:srgbClr val="192BB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zh-CN" altLang="en-US" sz="105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PART THREE</a:t>
            </a:r>
            <a:endParaRPr lang="zh-CN" altLang="en-US" sz="1050" i="0" spc="0" dirty="0">
              <a:solidFill>
                <a:srgbClr val="192BB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21"/>
          <p:cNvSpPr txBox="1"/>
          <p:nvPr>
            <p:custDataLst>
              <p:tags r:id="rId5"/>
            </p:custDataLst>
          </p:nvPr>
        </p:nvSpPr>
        <p:spPr>
          <a:xfrm>
            <a:off x="5438903" y="2627476"/>
            <a:ext cx="1529432" cy="68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i="1" spc="-15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义启粗黑体" panose="02000800000000000000" pitchFamily="2" charset="-128"/>
                <a:ea typeface="义启粗黑体" panose="02000800000000000000" pitchFamily="2" charset="-128"/>
              </a:defRPr>
            </a:lvl1pPr>
          </a:lstStyle>
          <a:p>
            <a:pPr algn="ctr"/>
            <a:r>
              <a:rPr lang="en-US" altLang="zh-CN" sz="2800" b="1" i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04</a:t>
            </a:r>
            <a:endParaRPr lang="en-US" altLang="zh-CN" sz="2800" b="1" i="0" dirty="0">
              <a:solidFill>
                <a:srgbClr val="192BB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en-US" altLang="zh-CN" sz="105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PART FOUR</a:t>
            </a:r>
            <a:endParaRPr lang="en-US" altLang="zh-CN" sz="1050" i="0" spc="0" dirty="0">
              <a:solidFill>
                <a:srgbClr val="192BB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21"/>
          <p:cNvSpPr txBox="1"/>
          <p:nvPr>
            <p:custDataLst>
              <p:tags r:id="rId6"/>
            </p:custDataLst>
          </p:nvPr>
        </p:nvSpPr>
        <p:spPr>
          <a:xfrm>
            <a:off x="7078992" y="2635131"/>
            <a:ext cx="1529432" cy="68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i="1" spc="-15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义启粗黑体" panose="02000800000000000000" pitchFamily="2" charset="-128"/>
                <a:ea typeface="义启粗黑体" panose="02000800000000000000" pitchFamily="2" charset="-128"/>
              </a:defRPr>
            </a:lvl1pPr>
          </a:lstStyle>
          <a:p>
            <a:pPr algn="ctr"/>
            <a:r>
              <a:rPr lang="en-US" altLang="zh-CN" sz="2800" b="1" i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05</a:t>
            </a:r>
            <a:endParaRPr lang="en-US" altLang="zh-CN" sz="2800" b="1" i="0" dirty="0">
              <a:solidFill>
                <a:srgbClr val="192BB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en-US" altLang="zh-CN" sz="105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PART FIVE</a:t>
            </a:r>
            <a:endParaRPr lang="en-US" altLang="zh-CN" sz="1050" i="0" spc="0" dirty="0">
              <a:solidFill>
                <a:srgbClr val="192BB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主界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2591435"/>
            <a:ext cx="3917950" cy="2205990"/>
          </a:xfrm>
          <a:prstGeom prst="rect">
            <a:avLst/>
          </a:prstGeom>
        </p:spPr>
      </p:pic>
      <p:sp>
        <p:nvSpPr>
          <p:cNvPr id="15" name="TextBox 5"/>
          <p:cNvSpPr txBox="1"/>
          <p:nvPr/>
        </p:nvSpPr>
        <p:spPr>
          <a:xfrm>
            <a:off x="122555" y="555625"/>
            <a:ext cx="5735320" cy="1841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latin typeface="微软雅黑" panose="020B0503020204020204" pitchFamily="34" charset="-122"/>
              </a:rPr>
              <a:t>步骤 </a:t>
            </a:r>
            <a:r>
              <a:rPr lang="en-US" sz="1600">
                <a:latin typeface="微软雅黑" panose="020B0503020204020204" pitchFamily="34" charset="-122"/>
              </a:rPr>
              <a:t>6</a:t>
            </a:r>
            <a:r>
              <a:rPr sz="1600">
                <a:latin typeface="微软雅黑" panose="020B0503020204020204" pitchFamily="34" charset="-122"/>
              </a:rPr>
              <a:t>: </a:t>
            </a:r>
            <a:r>
              <a:rPr lang="zh-CN" altLang="en-US" sz="1600">
                <a:latin typeface="微软雅黑" panose="020B0503020204020204" pitchFamily="34" charset="-122"/>
              </a:rPr>
              <a:t>扫描</a:t>
            </a:r>
            <a:r>
              <a:rPr lang="zh-CN" altLang="en-US" sz="1600">
                <a:latin typeface="微软雅黑" panose="020B0503020204020204" pitchFamily="34" charset="-122"/>
              </a:rPr>
              <a:t>工件以识别焊缝</a:t>
            </a:r>
            <a:endParaRPr lang="zh-CN" altLang="en-US" sz="1600"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05" y="988060"/>
            <a:ext cx="4329430" cy="142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600">
                <a:latin typeface="微软雅黑" panose="020B0503020204020204" pitchFamily="34" charset="-122"/>
              </a:rPr>
              <a:t>- </a:t>
            </a:r>
            <a:r>
              <a:rPr lang="zh-CN" altLang="en-US" sz="1600">
                <a:latin typeface="微软雅黑" panose="020B0503020204020204" pitchFamily="34" charset="-122"/>
              </a:rPr>
              <a:t>保存扫描范围后，界面将恢复如图所示。</a:t>
            </a:r>
            <a:endParaRPr lang="zh-CN" altLang="en-US" sz="1600">
              <a:latin typeface="微软雅黑" panose="020B0503020204020204" pitchFamily="34" charset="-122"/>
            </a:endParaRPr>
          </a:p>
        </p:txBody>
      </p:sp>
      <p:sp>
        <p:nvSpPr>
          <p:cNvPr id="4" name="TextBox 14"/>
          <p:cNvSpPr txBox="1"/>
          <p:nvPr/>
        </p:nvSpPr>
        <p:spPr>
          <a:xfrm>
            <a:off x="5409565" y="2591435"/>
            <a:ext cx="3604260" cy="1894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p>
            <a:r>
              <a:rPr lang="zh-CN" altLang="en-US" sz="1600" dirty="0"/>
              <a:t>点击</a:t>
            </a:r>
            <a:r>
              <a:rPr lang="en-US" altLang="zh-CN" sz="1600" dirty="0"/>
              <a:t>“</a:t>
            </a:r>
            <a:r>
              <a:rPr lang="zh-CN" altLang="en-US" sz="1600" dirty="0"/>
              <a:t>执行线扫</a:t>
            </a:r>
            <a:r>
              <a:rPr lang="en-US" altLang="zh-CN" sz="1600" dirty="0"/>
              <a:t>”</a:t>
            </a:r>
            <a:r>
              <a:rPr lang="zh-CN" altLang="en-US" sz="1600" dirty="0"/>
              <a:t>，让设备使用全景相机扫描</a:t>
            </a:r>
            <a:r>
              <a:rPr lang="zh-CN" altLang="en-US" sz="1600" dirty="0"/>
              <a:t>工件。</a:t>
            </a:r>
            <a:endParaRPr lang="zh-CN" altLang="en-US" sz="1600" dirty="0"/>
          </a:p>
          <a:p>
            <a:r>
              <a:rPr lang="zh-CN" altLang="en-US" sz="1600" dirty="0"/>
              <a:t>注意：</a:t>
            </a:r>
            <a:endParaRPr lang="zh-CN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不要靠近机器人作业区域，以防机器人故障或发生工伤事故</a:t>
            </a:r>
            <a:endParaRPr lang="zh-CN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请勿退出当前界面</a:t>
            </a:r>
            <a:endParaRPr lang="zh-CN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 </a:t>
            </a:r>
            <a:r>
              <a:rPr lang="zh-CN" altLang="en-US" sz="1600" dirty="0"/>
              <a:t>在设备旁观察</a:t>
            </a:r>
            <a:endParaRPr lang="zh-CN" altLang="en-US" sz="1600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2195830" y="3764280"/>
            <a:ext cx="498475" cy="18288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0" name="Connector: Elbow 11"/>
          <p:cNvCxnSpPr>
            <a:stCxn id="6" idx="1"/>
            <a:endCxn id="4" idx="0"/>
          </p:cNvCxnSpPr>
          <p:nvPr/>
        </p:nvCxnSpPr>
        <p:spPr>
          <a:xfrm rot="10800000" flipH="1">
            <a:off x="2195830" y="2591435"/>
            <a:ext cx="5015865" cy="1264285"/>
          </a:xfrm>
          <a:prstGeom prst="bentConnector4">
            <a:avLst>
              <a:gd name="adj1" fmla="val -4747"/>
              <a:gd name="adj2" fmla="val 14937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screen 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1347470"/>
            <a:ext cx="3062605" cy="2296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90" y="627380"/>
            <a:ext cx="7209790" cy="288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600">
                <a:latin typeface="微软雅黑" panose="020B0503020204020204" pitchFamily="34" charset="-122"/>
              </a:rPr>
              <a:t>-</a:t>
            </a:r>
            <a:r>
              <a:rPr lang="en-US" altLang="zh-CN" dirty="0"/>
              <a:t> </a:t>
            </a:r>
            <a:r>
              <a:rPr lang="zh-CN" altLang="en-US" dirty="0"/>
              <a:t>机器人扫描完成后，焊缝数量的结果将显示在屏幕上。</a:t>
            </a:r>
            <a:endParaRPr lang="zh-CN" altLang="en-US" dirty="0"/>
          </a:p>
        </p:txBody>
      </p:sp>
      <p:sp>
        <p:nvSpPr>
          <p:cNvPr id="3" name="Arrow: Right 5"/>
          <p:cNvSpPr/>
          <p:nvPr/>
        </p:nvSpPr>
        <p:spPr>
          <a:xfrm>
            <a:off x="3923665" y="2324735"/>
            <a:ext cx="536575" cy="19685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56410" y="2643505"/>
            <a:ext cx="259715" cy="10731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7" idx="2"/>
            <a:endCxn id="12" idx="0"/>
          </p:cNvCxnSpPr>
          <p:nvPr/>
        </p:nvCxnSpPr>
        <p:spPr>
          <a:xfrm>
            <a:off x="1886585" y="2750820"/>
            <a:ext cx="146050" cy="1404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9"/>
          <p:cNvSpPr txBox="1"/>
          <p:nvPr/>
        </p:nvSpPr>
        <p:spPr>
          <a:xfrm>
            <a:off x="532130" y="4155440"/>
            <a:ext cx="3001010" cy="37020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noAutofit/>
          </a:bodyPr>
          <a:p>
            <a:pPr algn="ctr"/>
            <a:r>
              <a:rPr lang="zh-CN" altLang="en-US" dirty="0"/>
              <a:t>点击</a:t>
            </a:r>
            <a:r>
              <a:rPr lang="en-US" altLang="zh-CN" dirty="0"/>
              <a:t>“ok”</a:t>
            </a:r>
            <a:r>
              <a:rPr lang="zh-CN" altLang="en-US" dirty="0"/>
              <a:t>并</a:t>
            </a:r>
            <a:r>
              <a:rPr lang="zh-CN" altLang="en-US" dirty="0"/>
              <a:t>查看焊缝数量</a:t>
            </a:r>
            <a:endParaRPr lang="zh-CN" altLang="en-US" dirty="0"/>
          </a:p>
        </p:txBody>
      </p:sp>
      <p:pic>
        <p:nvPicPr>
          <p:cNvPr id="13" name="Picture 10" descr="A computer screen with a rainbow flag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770" y="1275080"/>
            <a:ext cx="3062605" cy="2296795"/>
          </a:xfrm>
          <a:prstGeom prst="rect">
            <a:avLst/>
          </a:prstGeom>
        </p:spPr>
      </p:pic>
      <p:sp>
        <p:nvSpPr>
          <p:cNvPr id="14" name="Rectangle 11"/>
          <p:cNvSpPr/>
          <p:nvPr/>
        </p:nvSpPr>
        <p:spPr>
          <a:xfrm>
            <a:off x="5691505" y="2355215"/>
            <a:ext cx="1842770" cy="4749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" name="Straight Arrow Connector 13"/>
          <p:cNvCxnSpPr>
            <a:stCxn id="14" idx="2"/>
            <a:endCxn id="17" idx="0"/>
          </p:cNvCxnSpPr>
          <p:nvPr/>
        </p:nvCxnSpPr>
        <p:spPr>
          <a:xfrm>
            <a:off x="6612948" y="2830253"/>
            <a:ext cx="382905" cy="132524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4"/>
          <p:cNvSpPr txBox="1"/>
          <p:nvPr/>
        </p:nvSpPr>
        <p:spPr>
          <a:xfrm>
            <a:off x="5464810" y="4155440"/>
            <a:ext cx="3061335" cy="34861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noAutofit/>
          </a:bodyPr>
          <a:p>
            <a:pPr algn="ctr"/>
            <a:r>
              <a:rPr lang="zh-CN" altLang="en-US" dirty="0"/>
              <a:t>工件的三维</a:t>
            </a:r>
            <a:r>
              <a:rPr lang="zh-CN" altLang="en-US" dirty="0"/>
              <a:t>点云及焊缝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8"/>
          <p:cNvSpPr txBox="1"/>
          <p:nvPr/>
        </p:nvSpPr>
        <p:spPr>
          <a:xfrm>
            <a:off x="3796756" y="1203598"/>
            <a:ext cx="15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i="1" spc="-15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义启粗黑体" panose="02000800000000000000" pitchFamily="2" charset="-128"/>
                <a:ea typeface="义启粗黑体" panose="02000800000000000000" pitchFamily="2" charset="-128"/>
              </a:defRPr>
            </a:lvl1pPr>
          </a:lstStyle>
          <a:p>
            <a:pPr algn="ctr"/>
            <a:r>
              <a:rPr lang="zh-CN" altLang="en-US" sz="2900" b="1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sz="2900" b="1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endParaRPr lang="zh-CN" altLang="en-US" sz="2900" b="1" i="0" spc="0" dirty="0">
              <a:solidFill>
                <a:srgbClr val="192B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110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PART </a:t>
            </a:r>
            <a:r>
              <a:rPr lang="en-US" altLang="zh-CN" sz="110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FIVE</a:t>
            </a:r>
            <a:endParaRPr lang="zh-CN" altLang="en-US" sz="1100" i="0" spc="0" dirty="0">
              <a:solidFill>
                <a:srgbClr val="192BB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55"/>
          <p:cNvSpPr txBox="1"/>
          <p:nvPr/>
        </p:nvSpPr>
        <p:spPr>
          <a:xfrm>
            <a:off x="3347864" y="2989447"/>
            <a:ext cx="252027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zh-CN" altLang="en-US" sz="2400" b="1" dirty="0">
              <a:solidFill>
                <a:srgbClr val="192B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b0abc3ac438e"/>
          <p:cNvPicPr>
            <a:picLocks noChangeAspect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effectLst/>
        </p:spPr>
      </p:pic>
      <p:sp>
        <p:nvSpPr>
          <p:cNvPr id="3" name="TextBox 13"/>
          <p:cNvSpPr txBox="1"/>
          <p:nvPr/>
        </p:nvSpPr>
        <p:spPr>
          <a:xfrm>
            <a:off x="7431664" y="4542413"/>
            <a:ext cx="583925" cy="2031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2495">
              <a:spcBef>
                <a:spcPct val="20000"/>
              </a:spcBef>
              <a:defRPr/>
            </a:pP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微信公众号</a:t>
            </a:r>
            <a:endParaRPr lang="en-US" altLang="zh-CN" sz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 defTabSz="912495">
              <a:spcBef>
                <a:spcPct val="20000"/>
              </a:spcBef>
              <a:defRPr/>
            </a:pPr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Xirobot</a:t>
            </a:r>
            <a:endParaRPr lang="en-US" altLang="zh-CN" sz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8087322" y="4550876"/>
            <a:ext cx="583925" cy="1862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2495">
              <a:spcBef>
                <a:spcPct val="20000"/>
              </a:spcBef>
              <a:defRPr/>
            </a:pPr>
            <a:r>
              <a:rPr lang="zh-CN" altLang="en-US" sz="5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抖音号</a:t>
            </a:r>
            <a:endParaRPr lang="en-US" altLang="zh-CN" sz="5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912495">
              <a:spcBef>
                <a:spcPct val="20000"/>
              </a:spcBef>
              <a:defRPr/>
            </a:pPr>
            <a:r>
              <a:rPr lang="zh-CN" altLang="en-US" sz="5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行健智能机器人</a:t>
            </a:r>
            <a:endParaRPr lang="zh-CN" altLang="en-US" sz="5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 descr="logo 白色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22253"/>
            <a:ext cx="1007269" cy="350996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457494" y="4011910"/>
            <a:ext cx="3012165" cy="712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9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芜湖行健智能机器人有限公司</a:t>
            </a:r>
            <a:endParaRPr lang="zh-CN" sz="9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电话：</a:t>
            </a:r>
            <a:r>
              <a:rPr lang="en-US" altLang="zh-CN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0553-3865881</a:t>
            </a:r>
            <a:endParaRPr lang="en-US" altLang="zh-CN" sz="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网址 : www.xirobot.com</a:t>
            </a:r>
            <a:endParaRPr lang="zh-CN" altLang="en-US" sz="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地址：芜湖市鸠江区国家机器人产业园灵鸢路16号</a:t>
            </a:r>
            <a:endParaRPr lang="zh-CN" altLang="en-US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6"/>
          <p:cNvSpPr txBox="1"/>
          <p:nvPr>
            <p:custDataLst>
              <p:tags r:id="rId3"/>
            </p:custDataLst>
          </p:nvPr>
        </p:nvSpPr>
        <p:spPr>
          <a:xfrm>
            <a:off x="6300192" y="51470"/>
            <a:ext cx="2621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buClrTx/>
              <a:buSzTx/>
              <a:buNone/>
            </a:pPr>
            <a:r>
              <a:rPr lang="zh-CN" altLang="en-US" sz="880" kern="0" dirty="0">
                <a:solidFill>
                  <a:schemeClr val="bg1"/>
                </a:solidFill>
                <a:effectLst/>
                <a:uFillTx/>
                <a:cs typeface="+mn-ea"/>
                <a:sym typeface="+mn-ea"/>
              </a:rPr>
              <a:t>行健机器人，助力中国重工智造走在世界前列！</a:t>
            </a:r>
            <a:endParaRPr lang="zh-CN" altLang="en-US" sz="880" kern="0" dirty="0">
              <a:solidFill>
                <a:schemeClr val="bg1"/>
              </a:solidFill>
              <a:effectLst/>
              <a:uFillTx/>
              <a:cs typeface="+mn-ea"/>
              <a:sym typeface="+mn-ea"/>
            </a:endParaRPr>
          </a:p>
          <a:p>
            <a:pPr lvl="0" algn="r">
              <a:buClrTx/>
              <a:buSzTx/>
              <a:buNone/>
            </a:pPr>
            <a:r>
              <a:rPr lang="en-US" altLang="zh-CN" sz="700" kern="0" dirty="0">
                <a:solidFill>
                  <a:schemeClr val="bg1"/>
                </a:solidFill>
                <a:effectLst/>
                <a:uFillTx/>
                <a:cs typeface="+mn-ea"/>
                <a:sym typeface="+mn-ea"/>
              </a:rPr>
              <a:t>XiRobot</a:t>
            </a:r>
            <a:r>
              <a:rPr lang="zh-CN" altLang="en-US" sz="700" kern="0" dirty="0">
                <a:solidFill>
                  <a:schemeClr val="bg1"/>
                </a:solidFill>
                <a:effectLst/>
                <a:uFillTx/>
                <a:cs typeface="+mn-ea"/>
                <a:sym typeface="+mn-ea"/>
              </a:rPr>
              <a:t>，</a:t>
            </a:r>
            <a:r>
              <a:rPr lang="en-US" altLang="zh-CN" sz="700" kern="0" dirty="0">
                <a:solidFill>
                  <a:schemeClr val="bg1"/>
                </a:solidFill>
                <a:effectLst/>
                <a:uFillTx/>
                <a:cs typeface="+mn-ea"/>
                <a:sym typeface="+mn-ea"/>
              </a:rPr>
              <a:t>A Top AI-Powered Company for Heavy Industry.</a:t>
            </a:r>
            <a:endParaRPr lang="zh-CN" altLang="en-US" sz="700" kern="0" dirty="0">
              <a:solidFill>
                <a:schemeClr val="bg1"/>
              </a:solidFill>
              <a:effectLst/>
              <a:uFillTx/>
              <a:cs typeface="+mn-ea"/>
              <a:sym typeface="+mn-ea"/>
            </a:endParaRPr>
          </a:p>
        </p:txBody>
      </p:sp>
      <p:pic>
        <p:nvPicPr>
          <p:cNvPr id="13" name="图片 12" descr="mmexport1487308833100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31595" y="697865"/>
            <a:ext cx="6428105" cy="3288665"/>
          </a:xfrm>
          <a:prstGeom prst="rect">
            <a:avLst/>
          </a:prstGeom>
        </p:spPr>
      </p:pic>
      <p:pic>
        <p:nvPicPr>
          <p:cNvPr id="9" name="图片 8" descr="行健服务号二维码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84" y="4011910"/>
            <a:ext cx="471487" cy="471487"/>
          </a:xfrm>
          <a:prstGeom prst="rect">
            <a:avLst/>
          </a:prstGeom>
        </p:spPr>
      </p:pic>
      <p:pic>
        <p:nvPicPr>
          <p:cNvPr id="10" name="图片 9" descr="抖音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36" y="4025327"/>
            <a:ext cx="463867" cy="471487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</a:fld>
            <a:endParaRPr lang="zh-CN" altLang="en-US"/>
          </a:p>
        </p:txBody>
      </p:sp>
      <p:sp>
        <p:nvSpPr>
          <p:cNvPr id="5" name="ïṩ1íḋê"/>
          <p:cNvSpPr txBox="1"/>
          <p:nvPr/>
        </p:nvSpPr>
        <p:spPr>
          <a:xfrm>
            <a:off x="2411884" y="699651"/>
            <a:ext cx="3988765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3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</a:t>
            </a:r>
            <a:r>
              <a:rPr lang="en-US" altLang="zh-CN" sz="3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3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谢</a:t>
            </a:r>
            <a:r>
              <a:rPr lang="en-US" altLang="zh-CN" sz="3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3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聆</a:t>
            </a:r>
            <a:r>
              <a:rPr lang="en-US" altLang="zh-CN" sz="3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3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听</a:t>
            </a:r>
            <a:r>
              <a:rPr lang="en-US" altLang="zh-CN" sz="3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3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！</a:t>
            </a:r>
            <a:endParaRPr lang="zh-CN" sz="32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8"/>
          <p:cNvSpPr txBox="1"/>
          <p:nvPr/>
        </p:nvSpPr>
        <p:spPr>
          <a:xfrm>
            <a:off x="3796756" y="1203598"/>
            <a:ext cx="15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i="1" spc="-15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义启粗黑体" panose="02000800000000000000" pitchFamily="2" charset="-128"/>
                <a:ea typeface="义启粗黑体" panose="02000800000000000000" pitchFamily="2" charset="-128"/>
              </a:defRPr>
            </a:lvl1pPr>
          </a:lstStyle>
          <a:p>
            <a:pPr algn="ctr"/>
            <a:r>
              <a:rPr lang="zh-CN" altLang="en-US" sz="2900" b="1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01</a:t>
            </a:r>
            <a:endParaRPr lang="zh-CN" altLang="en-US" sz="2900" b="1" i="0" spc="0" dirty="0">
              <a:solidFill>
                <a:srgbClr val="192B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1100" i="0" spc="0" dirty="0">
                <a:solidFill>
                  <a:srgbClr val="192BB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PART ONE</a:t>
            </a:r>
            <a:endParaRPr lang="zh-CN" altLang="en-US" sz="1100" i="0" spc="0" dirty="0">
              <a:solidFill>
                <a:srgbClr val="192BB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55"/>
          <p:cNvSpPr txBox="1"/>
          <p:nvPr/>
        </p:nvSpPr>
        <p:spPr>
          <a:xfrm>
            <a:off x="2938145" y="2989580"/>
            <a:ext cx="3158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ctr" defTabSz="914400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192B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机器人介绍及构造</a:t>
            </a:r>
            <a:endParaRPr lang="zh-CN" altLang="en-US" sz="2400" b="1" dirty="0">
              <a:solidFill>
                <a:srgbClr val="192B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</a:fld>
            <a:endParaRPr lang="zh-CN" altLang="en-US"/>
          </a:p>
        </p:txBody>
      </p:sp>
      <p:sp>
        <p:nvSpPr>
          <p:cNvPr id="3" name="Rectangle 14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51460" y="483870"/>
            <a:ext cx="8494395" cy="411289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600" b="1" dirty="0"/>
              <a:t>一、</a:t>
            </a:r>
            <a:r>
              <a:rPr lang="zh-CN" altLang="zh-CN" sz="1600" b="1" dirty="0">
                <a:sym typeface="+mn-ea"/>
              </a:rPr>
              <a:t>机器人介绍及构造</a:t>
            </a:r>
            <a:r>
              <a:rPr lang="en-US" altLang="zh-CN" sz="1600" b="1" dirty="0">
                <a:sym typeface="+mn-ea"/>
              </a:rPr>
              <a:t> </a:t>
            </a:r>
            <a:endParaRPr lang="zh-CN" altLang="zh-CN" sz="1600" dirty="0"/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1.1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400">
                <a:sym typeface="+mn-ea"/>
              </a:rPr>
              <a:t>地面导轨</a:t>
            </a:r>
            <a:r>
              <a:rPr lang="en-US" altLang="zh-CN" sz="1400">
                <a:sym typeface="+mn-ea"/>
              </a:rPr>
              <a:t> (X</a:t>
            </a:r>
            <a:r>
              <a:rPr lang="zh-CN" altLang="en-US" sz="1400">
                <a:sym typeface="+mn-ea"/>
              </a:rPr>
              <a:t>轴</a:t>
            </a:r>
            <a:r>
              <a:rPr lang="en-US" altLang="zh-CN" sz="1400">
                <a:sym typeface="+mn-ea"/>
              </a:rPr>
              <a:t>)</a:t>
            </a:r>
            <a:endParaRPr lang="en-US" altLang="zh-CN" sz="1400">
              <a:sym typeface="+mn-ea"/>
            </a:endParaRP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1.2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、移动车体（移动底座）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1.3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立柱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63830" indent="-163830" algn="l">
              <a:lnSpc>
                <a:spcPct val="12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1.4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4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横臂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(Y</a:t>
            </a:r>
            <a:r>
              <a:rPr lang="zh-CN" altLang="en-US" sz="14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轴</a:t>
            </a:r>
            <a:r>
              <a:rPr lang="en-US" altLang="zh-CN" sz="14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en-US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63830" indent="-163830" algn="l">
              <a:lnSpc>
                <a:spcPct val="12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1.5</a:t>
            </a:r>
            <a:r>
              <a:rPr lang="zh-CN" altLang="en-US" sz="14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各轴传动及动力传输组件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63830" indent="-163830" algn="l">
              <a:lnSpc>
                <a:spcPct val="12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1.6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400">
                <a:sym typeface="+mn-ea"/>
              </a:rPr>
              <a:t>机械臂</a:t>
            </a:r>
            <a:r>
              <a:rPr lang="en-US" altLang="zh-CN" sz="1400">
                <a:sym typeface="+mn-ea"/>
              </a:rPr>
              <a:t> (6</a:t>
            </a:r>
            <a:r>
              <a:rPr lang="zh-CN" altLang="en-US" sz="1400">
                <a:sym typeface="+mn-ea"/>
              </a:rPr>
              <a:t>轴</a:t>
            </a:r>
            <a:r>
              <a:rPr lang="en-US" altLang="zh-CN" sz="1400">
                <a:sym typeface="+mn-ea"/>
              </a:rPr>
              <a:t>)</a:t>
            </a:r>
            <a:endParaRPr lang="zh-CN" altLang="en-US" sz="1400">
              <a:sym typeface="+mn-ea"/>
            </a:endParaRPr>
          </a:p>
          <a:p>
            <a:pPr marL="163830" indent="-163830" algn="l">
              <a:lnSpc>
                <a:spcPct val="12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1.7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、全景视觉定位装置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63830" indent="-163830" algn="l">
              <a:lnSpc>
                <a:spcPct val="12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1.8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、视觉焊缝跟踪装置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1.9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、焊接电源及送丝机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1.10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、焊枪及防撞装置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1.11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焊枪清洁及断丝装置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1.12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电气控制系统及软件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endParaRPr lang="en-US" altLang="zh-CN" sz="1400" dirty="0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</a:fld>
            <a:endParaRPr lang="zh-CN" altLang="en-US"/>
          </a:p>
        </p:txBody>
      </p:sp>
      <p:sp>
        <p:nvSpPr>
          <p:cNvPr id="2" name="Rectangle 14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483870"/>
            <a:ext cx="8482965" cy="4502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ym typeface="+mn-ea"/>
              </a:rPr>
              <a:t>机器人总体概览</a:t>
            </a:r>
            <a:r>
              <a:rPr lang="en-US" sz="1400" dirty="0">
                <a:sym typeface="+mn-ea"/>
              </a:rPr>
              <a:t>: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+mn-ea"/>
              </a:rPr>
              <a:t>R= 3.5m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+mn-ea"/>
              </a:rPr>
              <a:t>L= 14m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+mn-ea"/>
              </a:rPr>
              <a:t>H= 0.6m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>
              <a:sym typeface="+mn-ea"/>
            </a:endParaRP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endParaRPr lang="zh-CN" altLang="en-US" sz="1400" dirty="0">
              <a:sym typeface="+mn-ea"/>
            </a:endParaRPr>
          </a:p>
          <a:p>
            <a:pPr marL="163830" lvl="1" indent="-163830" algn="l" eaLnBrk="1" hangingPunct="1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sym typeface="+mn-ea"/>
              </a:rPr>
              <a:t>             </a:t>
            </a:r>
            <a:endParaRPr lang="zh-CN" altLang="en-US" sz="1400" dirty="0">
              <a:highlight>
                <a:srgbClr val="FFFF00"/>
              </a:highlight>
            </a:endParaRPr>
          </a:p>
        </p:txBody>
      </p:sp>
      <p:pic>
        <p:nvPicPr>
          <p:cNvPr id="13" name="图片 19"/>
          <p:cNvPicPr>
            <a:picLocks noChangeAspect="1"/>
          </p:cNvPicPr>
          <p:nvPr/>
        </p:nvPicPr>
        <p:blipFill>
          <a:blip r:embed="rId2"/>
          <a:srcRect l="-2" t="-6" r="-2" b="-6"/>
          <a:stretch>
            <a:fillRect/>
          </a:stretch>
        </p:blipFill>
        <p:spPr>
          <a:xfrm>
            <a:off x="3636029" y="483983"/>
            <a:ext cx="5295840" cy="2069965"/>
          </a:xfrm>
          <a:prstGeom prst="rect">
            <a:avLst/>
          </a:prstGeom>
        </p:spPr>
      </p:pic>
      <p:pic>
        <p:nvPicPr>
          <p:cNvPr id="14" name="图片 1"/>
          <p:cNvPicPr>
            <a:picLocks noChangeAspect="1"/>
          </p:cNvPicPr>
          <p:nvPr/>
        </p:nvPicPr>
        <p:blipFill>
          <a:blip r:embed="rId3"/>
          <a:srcRect l="-3" t="-5" r="-3" b="-5"/>
          <a:stretch>
            <a:fillRect/>
          </a:stretch>
        </p:blipFill>
        <p:spPr>
          <a:xfrm>
            <a:off x="395605" y="2749550"/>
            <a:ext cx="3372485" cy="2070100"/>
          </a:xfrm>
          <a:prstGeom prst="rect">
            <a:avLst/>
          </a:prstGeom>
        </p:spPr>
      </p:pic>
      <p:pic>
        <p:nvPicPr>
          <p:cNvPr id="15" name="Picture 6" descr="A large industrial machine in a factory&#10;&#10;AI-generated content may be incorrect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255" y="2749550"/>
            <a:ext cx="3725545" cy="20650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</a:fld>
            <a:endParaRPr lang="zh-CN" altLang="en-US"/>
          </a:p>
        </p:txBody>
      </p:sp>
      <p:sp>
        <p:nvSpPr>
          <p:cNvPr id="2" name="Rectangle 14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483870"/>
            <a:ext cx="8482965" cy="4502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1.1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400" b="1">
                <a:sym typeface="+mn-ea"/>
              </a:rPr>
              <a:t>地面导轨</a:t>
            </a:r>
            <a:r>
              <a:rPr lang="en-US" altLang="zh-CN" sz="1400" b="1">
                <a:sym typeface="+mn-ea"/>
              </a:rPr>
              <a:t> (X</a:t>
            </a:r>
            <a:r>
              <a:rPr lang="zh-CN" altLang="en-US" sz="1400" b="1">
                <a:sym typeface="+mn-ea"/>
              </a:rPr>
              <a:t>轴</a:t>
            </a:r>
            <a:r>
              <a:rPr lang="en-US" altLang="zh-CN" sz="1400" b="1">
                <a:sym typeface="+mn-ea"/>
              </a:rPr>
              <a:t>)</a:t>
            </a:r>
            <a:endParaRPr lang="en-US" altLang="zh-CN" sz="1400" b="1">
              <a:sym typeface="+mn-ea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>
              <a:sym typeface="+mn-ea"/>
            </a:endParaRP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endParaRPr lang="zh-CN" altLang="en-US" sz="1400" dirty="0">
              <a:sym typeface="+mn-ea"/>
            </a:endParaRPr>
          </a:p>
          <a:p>
            <a:pPr marL="163830" lvl="1" indent="-163830" algn="l" eaLnBrk="1" hangingPunct="1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sym typeface="+mn-ea"/>
              </a:rPr>
              <a:t>             </a:t>
            </a:r>
            <a:endParaRPr lang="zh-CN" altLang="en-US" sz="1400" dirty="0">
              <a:highlight>
                <a:srgbClr val="FFFF00"/>
              </a:highlight>
            </a:endParaRPr>
          </a:p>
        </p:txBody>
      </p:sp>
      <p:pic>
        <p:nvPicPr>
          <p:cNvPr id="6" name="图片 27"/>
          <p:cNvPicPr>
            <a:picLocks noChangeAspect="1"/>
          </p:cNvPicPr>
          <p:nvPr/>
        </p:nvPicPr>
        <p:blipFill>
          <a:blip r:embed="rId2"/>
          <a:srcRect l="-3" t="-8" r="-3" b="-8"/>
          <a:stretch>
            <a:fillRect/>
          </a:stretch>
        </p:blipFill>
        <p:spPr>
          <a:xfrm>
            <a:off x="4238625" y="1779905"/>
            <a:ext cx="4448175" cy="16960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1460" y="1059815"/>
            <a:ext cx="3048000" cy="28346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横梁结构采用优质钢材，线性导轨导向，齿轮齿条传动。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由于横臂重量大，为保证设备整体稳定性，地面导轨采用立式主箱形梁，尺寸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200x120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毫米，壁厚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≥8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毫米。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横向连接箱形梁尺寸为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150x100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毫米，壁厚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8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毫米。线性导轨安装面钢板厚度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25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毫米。地基调整钢板也厚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25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毫米，每个钢板都通过两个加劲板与箱形梁焊接加固。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支撑脚间距小于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1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米。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</a:fld>
            <a:endParaRPr lang="zh-CN" altLang="en-US"/>
          </a:p>
        </p:txBody>
      </p:sp>
      <p:sp>
        <p:nvSpPr>
          <p:cNvPr id="2" name="Rectangle 14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483870"/>
            <a:ext cx="8482965" cy="4502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1.2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、移动底座</a:t>
            </a:r>
            <a:endParaRPr lang="en-US" altLang="zh-CN" sz="1400" b="1">
              <a:sym typeface="+mn-ea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>
              <a:sym typeface="+mn-ea"/>
            </a:endParaRP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endParaRPr lang="zh-CN" altLang="en-US" sz="1400" dirty="0">
              <a:sym typeface="+mn-ea"/>
            </a:endParaRPr>
          </a:p>
          <a:p>
            <a:pPr marL="163830" lvl="1" indent="-163830" algn="l" eaLnBrk="1" hangingPunct="1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sym typeface="+mn-ea"/>
              </a:rPr>
              <a:t>             </a:t>
            </a:r>
            <a:endParaRPr lang="zh-CN" altLang="en-US" sz="1400" dirty="0">
              <a:highlight>
                <a:srgbClr val="FFFF00"/>
              </a:highligh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460" y="1059815"/>
            <a:ext cx="3048000" cy="28346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滑台采用型材框架结构，经加工焊接，厚钢板保证刚度和传动精度。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顶面和安装柱面：使用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25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毫米厚的钢板。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中间槽：用钢板或槽钢加固。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底部的滑块安装面：使用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25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毫米厚的干式钢板。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加强：钢板和型材框架之间必须有加强筋，以防止变形并确保连接牢固。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滑块总长：约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1550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毫米（不包括齿轮箱安装部分）。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26"/>
          <p:cNvPicPr>
            <a:picLocks noChangeAspect="1"/>
          </p:cNvPicPr>
          <p:nvPr/>
        </p:nvPicPr>
        <p:blipFill>
          <a:blip r:embed="rId2"/>
          <a:srcRect l="-4" t="-7" r="-4" b="-7"/>
          <a:stretch>
            <a:fillRect/>
          </a:stretch>
        </p:blipFill>
        <p:spPr>
          <a:xfrm>
            <a:off x="4572207" y="1562202"/>
            <a:ext cx="3174522" cy="19421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</a:fld>
            <a:endParaRPr lang="zh-CN" altLang="en-US"/>
          </a:p>
        </p:txBody>
      </p:sp>
      <p:sp>
        <p:nvSpPr>
          <p:cNvPr id="2" name="Rectangle 14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483870"/>
            <a:ext cx="8482965" cy="4502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1.3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、主立柱</a:t>
            </a:r>
            <a:endParaRPr lang="en-US" altLang="zh-CN" sz="1400" b="1">
              <a:sym typeface="+mn-ea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>
              <a:sym typeface="+mn-ea"/>
            </a:endParaRP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endParaRPr lang="zh-CN" altLang="en-US" sz="1400" dirty="0">
              <a:sym typeface="+mn-ea"/>
            </a:endParaRPr>
          </a:p>
          <a:p>
            <a:pPr marL="163830" lvl="1" indent="-163830" algn="l" eaLnBrk="1" hangingPunct="1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sym typeface="+mn-ea"/>
              </a:rPr>
              <a:t>             </a:t>
            </a:r>
            <a:endParaRPr lang="zh-CN" altLang="en-US" sz="1400" dirty="0">
              <a:highlight>
                <a:srgbClr val="FFFF00"/>
              </a:highligh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460" y="1059815"/>
            <a:ext cx="3048000" cy="28346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主柱采用钢板焊接结构，保证了足够的截面宽度和刚度。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这种设计满足了视觉快速识别的要求，并保证了焊接时高稳定性。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加强：钢板和型材框架之间必须有加强筋，以防止变形并确保连接牢固。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位置：安装在移动底座上。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25"/>
          <p:cNvPicPr>
            <a:picLocks noChangeAspect="1"/>
          </p:cNvPicPr>
          <p:nvPr/>
        </p:nvPicPr>
        <p:blipFill>
          <a:blip r:embed="rId2"/>
          <a:srcRect l="-8" t="-5" r="-8" b="-5"/>
          <a:stretch>
            <a:fillRect/>
          </a:stretch>
        </p:blipFill>
        <p:spPr>
          <a:xfrm>
            <a:off x="5507990" y="815975"/>
            <a:ext cx="2223770" cy="35121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8F90-55F5-4A2D-863C-0F6918D05025}" type="slidenum">
              <a:rPr lang="zh-CN" altLang="en-US" smtClean="0"/>
            </a:fld>
            <a:endParaRPr lang="zh-CN" altLang="en-US"/>
          </a:p>
        </p:txBody>
      </p:sp>
      <p:sp>
        <p:nvSpPr>
          <p:cNvPr id="2" name="Rectangle 14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483870"/>
            <a:ext cx="8482965" cy="4502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1.4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400" b="1">
                <a:sym typeface="+mn-ea"/>
              </a:rPr>
              <a:t>横臂（</a:t>
            </a:r>
            <a:r>
              <a:rPr lang="en-US" altLang="zh-CN" sz="1400" b="1">
                <a:sym typeface="+mn-ea"/>
              </a:rPr>
              <a:t>Y</a:t>
            </a:r>
            <a:r>
              <a:rPr lang="zh-CN" altLang="en-US" sz="1400" b="1">
                <a:sym typeface="+mn-ea"/>
              </a:rPr>
              <a:t>轴）：</a:t>
            </a:r>
            <a:endParaRPr lang="zh-CN" altLang="en-US" sz="1400" b="1">
              <a:sym typeface="+mn-ea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>
              <a:sym typeface="+mn-ea"/>
            </a:endParaRPr>
          </a:p>
          <a:p>
            <a:pPr marL="0" indent="0" algn="l">
              <a:lnSpc>
                <a:spcPct val="120000"/>
              </a:lnSpc>
              <a:buClrTx/>
              <a:buSzTx/>
              <a:buNone/>
            </a:pPr>
            <a:endParaRPr lang="zh-CN" altLang="en-US" sz="1400" dirty="0">
              <a:sym typeface="+mn-ea"/>
            </a:endParaRPr>
          </a:p>
          <a:p>
            <a:pPr marL="163830" lvl="1" indent="-163830" algn="l" eaLnBrk="1" hangingPunct="1">
              <a:lnSpc>
                <a:spcPct val="120000"/>
              </a:lnSpc>
              <a:buClrTx/>
              <a:buSzTx/>
              <a:buNone/>
            </a:pPr>
            <a:r>
              <a:rPr lang="en-US" altLang="zh-CN" sz="1400" dirty="0">
                <a:sym typeface="+mn-ea"/>
              </a:rPr>
              <a:t>             </a:t>
            </a:r>
            <a:endParaRPr lang="zh-CN" altLang="en-US" sz="1400" dirty="0">
              <a:highlight>
                <a:srgbClr val="FFFF00"/>
              </a:highligh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460" y="1059815"/>
            <a:ext cx="3048000" cy="28346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导轨线性定向并支撑在非桥接梁下方。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具有机械限位块和电限位开关，可在滑动底座上保护双限位。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强力弹簧实现了齿轮和支架之间的无缝啮合传动，即使长期磨损也能保持连续的啮合，从而保证了机械操作的准确性。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在横梁上安装一个滑块和一个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 6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轴机器人手臂。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横梁上的滑块使用焊接结构，具有良好的加工精度、小变形和顺畅的操作。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位置：安装在主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</a:rPr>
              <a:t>立柱上。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24"/>
          <p:cNvPicPr>
            <a:picLocks noChangeAspect="1"/>
          </p:cNvPicPr>
          <p:nvPr/>
        </p:nvPicPr>
        <p:blipFill>
          <a:blip r:embed="rId2"/>
          <a:srcRect l="-4" t="-8" r="-4" b="-8"/>
          <a:stretch>
            <a:fillRect/>
          </a:stretch>
        </p:blipFill>
        <p:spPr>
          <a:xfrm>
            <a:off x="4140381" y="1519376"/>
            <a:ext cx="4416724" cy="18932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121.42448818897643,&quot;left&quot;:32.572047244094485,&quot;top&quot;:206.47606299212597,&quot;width&quot;:659.0398425196851}"/>
</p:tagLst>
</file>

<file path=ppt/tags/tag11.xml><?xml version="1.0" encoding="utf-8"?>
<p:tagLst xmlns:p="http://schemas.openxmlformats.org/presentationml/2006/main">
  <p:tag name="KSO_WM_DIAGRAM_VIRTUALLY_FRAME" val="{&quot;height&quot;:121.42448818897643,&quot;left&quot;:32.572047244094485,&quot;top&quot;:206.47606299212597,&quot;width&quot;:659.0398425196851}"/>
</p:tagLst>
</file>

<file path=ppt/tags/tag12.xml><?xml version="1.0" encoding="utf-8"?>
<p:tagLst xmlns:p="http://schemas.openxmlformats.org/presentationml/2006/main">
  <p:tag name="KSO_WM_DIAGRAM_VIRTUALLY_FRAME" val="{&quot;height&quot;:121.42448818897643,&quot;left&quot;:32.572047244094485,&quot;top&quot;:206.47606299212597,&quot;width&quot;:659.0398425196851}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DIAGRAM_VIRTUALLY_FRAME" val="{&quot;height&quot;:523.95,&quot;left&quot;:25.5,&quot;top&quot;:89.1,&quot;width&quot;:679.65}"/>
</p:tagLst>
</file>

<file path=ppt/tags/tag22.xml><?xml version="1.0" encoding="utf-8"?>
<p:tagLst xmlns:p="http://schemas.openxmlformats.org/presentationml/2006/main">
  <p:tag name="KSO_WM_DIAGRAM_VIRTUALLY_FRAME" val="{&quot;height&quot;:523.95,&quot;left&quot;:25.5,&quot;top&quot;:89.1,&quot;width&quot;:679.65}"/>
</p:tagLst>
</file>

<file path=ppt/tags/tag23.xml><?xml version="1.0" encoding="utf-8"?>
<p:tagLst xmlns:p="http://schemas.openxmlformats.org/presentationml/2006/main">
  <p:tag name="KSO_WM_DIAGRAM_VIRTUALLY_FRAME" val="{&quot;height&quot;:523.95,&quot;left&quot;:25.5,&quot;top&quot;:89.1,&quot;width&quot;:679.65}"/>
</p:tagLst>
</file>

<file path=ppt/tags/tag24.xml><?xml version="1.0" encoding="utf-8"?>
<p:tagLst xmlns:p="http://schemas.openxmlformats.org/presentationml/2006/main">
  <p:tag name="KSO_WM_DIAGRAM_VIRTUALLY_FRAME" val="{&quot;height&quot;:523.95,&quot;left&quot;:25.5,&quot;top&quot;:89.1,&quot;width&quot;:679.65}"/>
</p:tagLst>
</file>

<file path=ppt/tags/tag25.xml><?xml version="1.0" encoding="utf-8"?>
<p:tagLst xmlns:p="http://schemas.openxmlformats.org/presentationml/2006/main">
  <p:tag name="KSO_WM_DIAGRAM_VIRTUALLY_FRAME" val="{&quot;height&quot;:523.95,&quot;left&quot;:25.5,&quot;top&quot;:89.1,&quot;width&quot;:679.65}"/>
</p:tagLst>
</file>

<file path=ppt/tags/tag26.xml><?xml version="1.0" encoding="utf-8"?>
<p:tagLst xmlns:p="http://schemas.openxmlformats.org/presentationml/2006/main">
  <p:tag name="KSO_WM_DIAGRAM_VIRTUALLY_FRAME" val="{&quot;height&quot;:523.95,&quot;left&quot;:25.5,&quot;top&quot;:89.1,&quot;width&quot;:679.65}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PP_MARK_KEY" val="1470edb7-04de-4adf-92da-b6d1c9064a32"/>
  <p:tag name="COMMONDATA" val="eyJoZGlkIjoiOTQ5MTczNGU1OTA0NjE1NDdhMTQ5NWNiNjc5ODFmNzc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PLACING_PICTURE_USER_VIEWPORT" val="{&quot;height&quot;:8099.99842519685,&quot;width&quot;:14400.00157480315}"/>
</p:tagLst>
</file>

<file path=ppt/tags/tag5.xml><?xml version="1.0" encoding="utf-8"?>
<p:tagLst xmlns:p="http://schemas.openxmlformats.org/presentationml/2006/main">
  <p:tag name="KSO_WM_UNIT_PLACING_PICTURE_USER_VIEWPORT" val="{&quot;height&quot;:2035,&quot;width&quot;:15325}"/>
</p:tagLst>
</file>

<file path=ppt/tags/tag6.xml><?xml version="1.0" encoding="utf-8"?>
<p:tagLst xmlns:p="http://schemas.openxmlformats.org/presentationml/2006/main">
  <p:tag name="KSO_WM_UNIT_PLACING_PICTURE_USER_VIEWPORT" val="{&quot;height&quot;:627.9999999999999,&quot;width&quot;:6588.529133858267}"/>
</p:tagLst>
</file>

<file path=ppt/tags/tag7.xml><?xml version="1.0" encoding="utf-8"?>
<p:tagLst xmlns:p="http://schemas.openxmlformats.org/presentationml/2006/main">
  <p:tag name="KSO_WM_DIAGRAM_VIRTUALLY_FRAME" val="{&quot;height&quot;:121.42448818897643,&quot;left&quot;:32.572047244094485,&quot;top&quot;:206.47606299212597,&quot;width&quot;:659.0398425196851}"/>
</p:tagLst>
</file>

<file path=ppt/tags/tag8.xml><?xml version="1.0" encoding="utf-8"?>
<p:tagLst xmlns:p="http://schemas.openxmlformats.org/presentationml/2006/main">
  <p:tag name="KSO_WM_DIAGRAM_VIRTUALLY_FRAME" val="{&quot;height&quot;:121.42448818897643,&quot;left&quot;:32.572047244094485,&quot;top&quot;:206.47606299212597,&quot;width&quot;:659.0398425196851}"/>
</p:tagLst>
</file>

<file path=ppt/tags/tag9.xml><?xml version="1.0" encoding="utf-8"?>
<p:tagLst xmlns:p="http://schemas.openxmlformats.org/presentationml/2006/main">
  <p:tag name="KSO_WM_DIAGRAM_VIRTUALLY_FRAME" val="{&quot;height&quot;:121.42448818897643,&quot;left&quot;:32.572047244094485,&quot;top&quot;:206.47606299212597,&quot;width&quot;:659.0398425196851}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1927</Words>
  <Application>WPS 演示</Application>
  <PresentationFormat>全屏显示(16:9)</PresentationFormat>
  <Paragraphs>213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Titillium Web</vt:lpstr>
      <vt:lpstr>义启粗黑体</vt:lpstr>
      <vt:lpstr>黑体</vt:lpstr>
      <vt:lpstr>Calibri</vt:lpstr>
      <vt:lpstr>Arial Unicode MS</vt:lpstr>
      <vt:lpstr>Segoe Print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Jishun Zhu</dc:creator>
  <cp:lastModifiedBy>　　　　　　　　</cp:lastModifiedBy>
  <cp:revision>497</cp:revision>
  <dcterms:created xsi:type="dcterms:W3CDTF">2023-05-24T23:59:00Z</dcterms:created>
  <dcterms:modified xsi:type="dcterms:W3CDTF">2025-07-16T08:50:49Z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F5F36EB681084E56BD277E8C6FF604C6_13</vt:lpwstr>
  </property>
  <property fmtid="{D5CDD505-2E9C-101B-9397-08002B2CF9AE}" pid="3" name="KSOProductBuildVer">
    <vt:lpwstr>2052-12.1.0.21915</vt:lpwstr>
  </property>
</Properties>
</file>